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1"/>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1869"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1861" r:id="rId35"/>
    <p:sldId id="292" r:id="rId36"/>
    <p:sldId id="1859" r:id="rId37"/>
    <p:sldId id="1860" r:id="rId38"/>
    <p:sldId id="286" r:id="rId39"/>
    <p:sldId id="305" r:id="rId40"/>
    <p:sldId id="293" r:id="rId41"/>
    <p:sldId id="294" r:id="rId42"/>
    <p:sldId id="1870" r:id="rId43"/>
    <p:sldId id="287" r:id="rId44"/>
    <p:sldId id="291" r:id="rId45"/>
    <p:sldId id="295" r:id="rId46"/>
    <p:sldId id="296" r:id="rId47"/>
    <p:sldId id="297" r:id="rId48"/>
    <p:sldId id="298" r:id="rId49"/>
    <p:sldId id="299" r:id="rId50"/>
    <p:sldId id="1854" r:id="rId51"/>
    <p:sldId id="1862" r:id="rId52"/>
    <p:sldId id="1855" r:id="rId53"/>
    <p:sldId id="1856" r:id="rId54"/>
    <p:sldId id="1857" r:id="rId55"/>
    <p:sldId id="1858" r:id="rId56"/>
    <p:sldId id="1863" r:id="rId57"/>
    <p:sldId id="1864" r:id="rId58"/>
    <p:sldId id="1865" r:id="rId59"/>
    <p:sldId id="1866" r:id="rId60"/>
    <p:sldId id="1867" r:id="rId61"/>
    <p:sldId id="1843" r:id="rId62"/>
    <p:sldId id="350" r:id="rId63"/>
    <p:sldId id="1844" r:id="rId64"/>
    <p:sldId id="353" r:id="rId65"/>
    <p:sldId id="1845" r:id="rId66"/>
    <p:sldId id="1868" r:id="rId67"/>
    <p:sldId id="303" r:id="rId68"/>
    <p:sldId id="1846" r:id="rId69"/>
    <p:sldId id="1847" r:id="rId70"/>
    <p:sldId id="352" r:id="rId71"/>
    <p:sldId id="1848" r:id="rId72"/>
    <p:sldId id="1849" r:id="rId73"/>
    <p:sldId id="1850" r:id="rId74"/>
    <p:sldId id="1852" r:id="rId75"/>
    <p:sldId id="1851" r:id="rId76"/>
    <p:sldId id="1853" r:id="rId77"/>
    <p:sldId id="306" r:id="rId78"/>
    <p:sldId id="307" r:id="rId79"/>
    <p:sldId id="312" r:id="rId80"/>
  </p:sldIdLst>
  <p:sldSz cx="12192000" cy="6858000"/>
  <p:notesSz cx="6858000" cy="9144000"/>
  <p:embeddedFontLst>
    <p:embeddedFont>
      <p:font typeface="Calibri" panose="020F0502020204030204" pitchFamily="34" charset="0"/>
      <p:regular r:id="rId82"/>
      <p:bold r:id="rId83"/>
      <p:italic r:id="rId84"/>
      <p:boldItalic r:id="rId85"/>
    </p:embeddedFont>
    <p:embeddedFont>
      <p:font typeface="Cambria Math" panose="02040503050406030204" pitchFamily="18" charset="0"/>
      <p:regular r:id="rId86"/>
    </p:embeddedFont>
    <p:embeddedFont>
      <p:font typeface="Courier" panose="02070309020205020404" pitchFamily="49" charset="0"/>
      <p:regular r:id="rId87"/>
      <p:bold r:id="rId88"/>
      <p:italic r:id="rId89"/>
      <p:boldItalic r:id="rId90"/>
    </p:embeddedFont>
    <p:embeddedFont>
      <p:font typeface="Noto Sans Symbols" panose="020F0502020204030204" pitchFamily="34" charset="0"/>
      <p:regular r:id="rId91"/>
      <p:bold r:id="rId92"/>
      <p:italic r:id="rId93"/>
      <p:boldItalic r:id="rId94"/>
    </p:embeddedFont>
    <p:embeddedFont>
      <p:font typeface="Open Sans" panose="020B0606030504020204" pitchFamily="34" charset="0"/>
      <p:regular r:id="rId95"/>
      <p:bold r:id="rId96"/>
      <p:italic r:id="rId97"/>
      <p:boldItalic r:id="rId98"/>
    </p:embeddedFont>
    <p:embeddedFont>
      <p:font typeface="Open Sans SemiBold" panose="020B0606030504020204" pitchFamily="3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43"/>
    <p:restoredTop sz="75360"/>
  </p:normalViewPr>
  <p:slideViewPr>
    <p:cSldViewPr snapToGrid="0">
      <p:cViewPr varScale="1">
        <p:scale>
          <a:sx n="167" d="100"/>
          <a:sy n="167" d="100"/>
        </p:scale>
        <p:origin x="30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9.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494902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9131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78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extLst>
      <p:ext uri="{BB962C8B-B14F-4D97-AF65-F5344CB8AC3E}">
        <p14:creationId xmlns:p14="http://schemas.microsoft.com/office/powerpoint/2010/main" val="1169854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4328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59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294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Certainly! Perplexity is a measure used in statistical language modeling to gauge how well a probability model predicts a sample. It is a commonly used metric in natural language processing (NLP) to evaluate language models. A lower perplexity score indicates that the model is better at predicting the sample.</a:t>
            </a:r>
          </a:p>
          <a:p>
            <a:pPr algn="l"/>
            <a:r>
              <a:rPr lang="en-US" b="0" i="0" u="none" strike="noStrike" dirty="0">
                <a:solidFill>
                  <a:srgbClr val="374151"/>
                </a:solidFill>
                <a:effectLst/>
                <a:latin typeface="Söhne"/>
              </a:rPr>
              <a:t>Now, let’s break down the formula you provided to make it easier to understand:</a:t>
            </a:r>
          </a:p>
          <a:p>
            <a:pPr algn="l"/>
            <a:r>
              <a:rPr lang="en-US" b="0" i="0" u="none" strike="noStrike" dirty="0">
                <a:solidFill>
                  <a:srgbClr val="374151"/>
                </a:solidFill>
                <a:effectLst/>
                <a:latin typeface="KaTeX_Main"/>
              </a:rPr>
              <a:t>PP(W)=P(w1w2…</a:t>
            </a:r>
            <a:r>
              <a:rPr lang="en-US" b="0" i="0" u="none" strike="noStrike" dirty="0" err="1">
                <a:solidFill>
                  <a:srgbClr val="374151"/>
                </a:solidFill>
                <a:effectLst/>
                <a:latin typeface="KaTeX_Main"/>
              </a:rPr>
              <a:t>wN</a:t>
            </a:r>
            <a:r>
              <a:rPr lang="en-US" b="0" i="0" u="none" strike="noStrike" dirty="0">
                <a:solidFill>
                  <a:srgbClr val="374151"/>
                </a:solidFill>
                <a:effectLst/>
                <a:latin typeface="KaTeX_Main"/>
              </a:rPr>
              <a:t>)(−1/N)PP(</a:t>
            </a:r>
            <a:r>
              <a:rPr lang="en-US" b="0" i="1" u="none" strike="noStrike" dirty="0">
                <a:solidFill>
                  <a:srgbClr val="374151"/>
                </a:solidFill>
                <a:effectLst/>
                <a:latin typeface="KaTeX_Math"/>
              </a:rPr>
              <a:t>W</a:t>
            </a:r>
            <a:r>
              <a:rPr lang="en-US" b="0" i="0" u="none" strike="noStrike" dirty="0">
                <a:solidFill>
                  <a:srgbClr val="374151"/>
                </a:solidFill>
                <a:effectLst/>
                <a:latin typeface="KaTeX_Main"/>
              </a:rPr>
              <a:t>)=</a:t>
            </a:r>
            <a:r>
              <a:rPr lang="en-US" b="0" i="1" u="none" strike="noStrike" dirty="0">
                <a:solidFill>
                  <a:srgbClr val="374151"/>
                </a:solidFill>
                <a:effectLst/>
                <a:latin typeface="KaTeX_Math"/>
              </a:rPr>
              <a:t>P</a:t>
            </a:r>
            <a:r>
              <a:rPr lang="en-US" b="0" i="0" u="none" strike="noStrike" dirty="0">
                <a:solidFill>
                  <a:srgbClr val="374151"/>
                </a:solidFill>
                <a:effectLst/>
                <a:latin typeface="KaTeX_Main"/>
              </a:rPr>
              <a:t>(</a:t>
            </a:r>
            <a:r>
              <a:rPr lang="en-US" b="0" i="1" u="none" strike="noStrike" dirty="0">
                <a:solidFill>
                  <a:srgbClr val="374151"/>
                </a:solidFill>
                <a:effectLst/>
                <a:latin typeface="KaTeX_Math"/>
              </a:rPr>
              <a:t>w</a:t>
            </a:r>
            <a:r>
              <a:rPr lang="en-US" b="0" i="0" u="none" strike="noStrike" dirty="0">
                <a:solidFill>
                  <a:srgbClr val="374151"/>
                </a:solidFill>
                <a:effectLst/>
                <a:latin typeface="KaTeX_Main"/>
              </a:rPr>
              <a:t>1​</a:t>
            </a:r>
            <a:r>
              <a:rPr lang="en-US" b="0" i="1" u="none" strike="noStrike" dirty="0">
                <a:solidFill>
                  <a:srgbClr val="374151"/>
                </a:solidFill>
                <a:effectLst/>
                <a:latin typeface="KaTeX_Math"/>
              </a:rPr>
              <a:t>w</a:t>
            </a:r>
            <a:r>
              <a:rPr lang="en-US" b="0" i="0" u="none" strike="noStrike" dirty="0">
                <a:solidFill>
                  <a:srgbClr val="374151"/>
                </a:solidFill>
                <a:effectLst/>
                <a:latin typeface="KaTeX_Main"/>
              </a:rPr>
              <a:t>2​…</a:t>
            </a:r>
            <a:r>
              <a:rPr lang="en-US" b="0" i="1" u="none" strike="noStrike" dirty="0" err="1">
                <a:solidFill>
                  <a:srgbClr val="374151"/>
                </a:solidFill>
                <a:effectLst/>
                <a:latin typeface="KaTeX_Math"/>
              </a:rPr>
              <a:t>wN</a:t>
            </a:r>
            <a:r>
              <a:rPr lang="en-US" b="0" i="0" u="none" strike="noStrike" dirty="0">
                <a:solidFill>
                  <a:srgbClr val="374151"/>
                </a:solidFill>
                <a:effectLst/>
                <a:latin typeface="KaTeX_Main"/>
              </a:rPr>
              <a:t>​)(−1/</a:t>
            </a:r>
            <a:r>
              <a:rPr lang="en-US" b="0" i="1" u="none" strike="noStrike" dirty="0">
                <a:solidFill>
                  <a:srgbClr val="374151"/>
                </a:solidFill>
                <a:effectLst/>
                <a:latin typeface="KaTeX_Math"/>
              </a:rPr>
              <a:t>N</a:t>
            </a:r>
            <a:r>
              <a:rPr lang="en-US" b="0" i="0" u="none" strike="noStrike" dirty="0">
                <a:solidFill>
                  <a:srgbClr val="374151"/>
                </a:solidFill>
                <a:effectLst/>
                <a:latin typeface="KaTeX_Main"/>
              </a:rPr>
              <a:t>)</a:t>
            </a:r>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Here,</a:t>
            </a:r>
          </a:p>
          <a:p>
            <a:pPr algn="l">
              <a:buFont typeface="Arial" panose="020B0604020202020204" pitchFamily="34" charset="0"/>
              <a:buChar char="•"/>
            </a:pPr>
            <a:r>
              <a:rPr lang="en-US" b="0" i="0" u="none" strike="noStrike" dirty="0">
                <a:solidFill>
                  <a:srgbClr val="374151"/>
                </a:solidFill>
                <a:effectLst/>
                <a:latin typeface="KaTeX_Main"/>
              </a:rPr>
              <a:t>PP(W)PP(</a:t>
            </a:r>
            <a:r>
              <a:rPr lang="en-US" b="0" i="1" u="none" strike="noStrike" dirty="0">
                <a:solidFill>
                  <a:srgbClr val="374151"/>
                </a:solidFill>
                <a:effectLst/>
                <a:latin typeface="KaTeX_Math"/>
              </a:rPr>
              <a:t>W</a:t>
            </a:r>
            <a:r>
              <a:rPr lang="en-US" b="0" i="0" u="none" strike="noStrike" dirty="0">
                <a:solidFill>
                  <a:srgbClr val="374151"/>
                </a:solidFill>
                <a:effectLst/>
                <a:latin typeface="KaTeX_Main"/>
              </a:rPr>
              <a:t>)</a:t>
            </a:r>
            <a:r>
              <a:rPr lang="en-US" b="0" i="0" u="none" strike="noStrike" dirty="0">
                <a:solidFill>
                  <a:srgbClr val="374151"/>
                </a:solidFill>
                <a:effectLst/>
                <a:latin typeface="Söhne"/>
              </a:rPr>
              <a:t> is the perplexity of the sequence of words </a:t>
            </a:r>
            <a:r>
              <a:rPr lang="en-US" b="0" i="0" u="none" strike="noStrike" dirty="0">
                <a:solidFill>
                  <a:srgbClr val="374151"/>
                </a:solidFill>
                <a:effectLst/>
                <a:latin typeface="KaTeX_Main"/>
              </a:rPr>
              <a:t>W</a:t>
            </a:r>
            <a:r>
              <a:rPr lang="en-US" b="0" i="1" u="none" strike="noStrike" dirty="0">
                <a:solidFill>
                  <a:srgbClr val="374151"/>
                </a:solidFill>
                <a:effectLst/>
                <a:latin typeface="KaTeX_Math"/>
              </a:rPr>
              <a:t>W</a:t>
            </a:r>
            <a:r>
              <a:rPr lang="en-US" b="0" i="0" u="none" strike="noStrike" dirty="0">
                <a:solidFill>
                  <a:srgbClr val="374151"/>
                </a:solidFill>
                <a:effectLst/>
                <a:latin typeface="Söhne"/>
              </a:rPr>
              <a:t>,</a:t>
            </a:r>
          </a:p>
          <a:p>
            <a:pPr algn="l">
              <a:buFont typeface="Arial" panose="020B0604020202020204" pitchFamily="34" charset="0"/>
              <a:buChar char="•"/>
            </a:pPr>
            <a:r>
              <a:rPr lang="en-US" b="0" i="0" u="none" strike="noStrike" dirty="0">
                <a:solidFill>
                  <a:srgbClr val="374151"/>
                </a:solidFill>
                <a:effectLst/>
                <a:latin typeface="KaTeX_Main"/>
              </a:rPr>
              <a:t>P(w1w2…</a:t>
            </a:r>
            <a:r>
              <a:rPr lang="en-US" b="0" i="0" u="none" strike="noStrike" dirty="0" err="1">
                <a:solidFill>
                  <a:srgbClr val="374151"/>
                </a:solidFill>
                <a:effectLst/>
                <a:latin typeface="KaTeX_Main"/>
              </a:rPr>
              <a:t>wN</a:t>
            </a:r>
            <a:r>
              <a:rPr lang="en-US" b="0" i="0" u="none" strike="noStrike" dirty="0">
                <a:solidFill>
                  <a:srgbClr val="374151"/>
                </a:solidFill>
                <a:effectLst/>
                <a:latin typeface="KaTeX_Main"/>
              </a:rPr>
              <a:t>)</a:t>
            </a:r>
            <a:r>
              <a:rPr lang="en-US" b="0" i="1" u="none" strike="noStrike" dirty="0">
                <a:solidFill>
                  <a:srgbClr val="374151"/>
                </a:solidFill>
                <a:effectLst/>
                <a:latin typeface="KaTeX_Math"/>
              </a:rPr>
              <a:t>P</a:t>
            </a:r>
            <a:r>
              <a:rPr lang="en-US" b="0" i="0" u="none" strike="noStrike" dirty="0">
                <a:solidFill>
                  <a:srgbClr val="374151"/>
                </a:solidFill>
                <a:effectLst/>
                <a:latin typeface="KaTeX_Main"/>
              </a:rPr>
              <a:t>(</a:t>
            </a:r>
            <a:r>
              <a:rPr lang="en-US" b="0" i="1" u="none" strike="noStrike" dirty="0">
                <a:solidFill>
                  <a:srgbClr val="374151"/>
                </a:solidFill>
                <a:effectLst/>
                <a:latin typeface="KaTeX_Math"/>
              </a:rPr>
              <a:t>w</a:t>
            </a:r>
            <a:r>
              <a:rPr lang="en-US" b="0" i="0" u="none" strike="noStrike" dirty="0">
                <a:solidFill>
                  <a:srgbClr val="374151"/>
                </a:solidFill>
                <a:effectLst/>
                <a:latin typeface="KaTeX_Main"/>
              </a:rPr>
              <a:t>1​</a:t>
            </a:r>
            <a:r>
              <a:rPr lang="en-US" b="0" i="1" u="none" strike="noStrike" dirty="0">
                <a:solidFill>
                  <a:srgbClr val="374151"/>
                </a:solidFill>
                <a:effectLst/>
                <a:latin typeface="KaTeX_Math"/>
              </a:rPr>
              <a:t>w</a:t>
            </a:r>
            <a:r>
              <a:rPr lang="en-US" b="0" i="0" u="none" strike="noStrike" dirty="0">
                <a:solidFill>
                  <a:srgbClr val="374151"/>
                </a:solidFill>
                <a:effectLst/>
                <a:latin typeface="KaTeX_Main"/>
              </a:rPr>
              <a:t>2​…</a:t>
            </a:r>
            <a:r>
              <a:rPr lang="en-US" b="0" i="1" u="none" strike="noStrike" dirty="0" err="1">
                <a:solidFill>
                  <a:srgbClr val="374151"/>
                </a:solidFill>
                <a:effectLst/>
                <a:latin typeface="KaTeX_Math"/>
              </a:rPr>
              <a:t>wN</a:t>
            </a:r>
            <a:r>
              <a:rPr lang="en-US" b="0" i="0" u="none" strike="noStrike" dirty="0">
                <a:solidFill>
                  <a:srgbClr val="374151"/>
                </a:solidFill>
                <a:effectLst/>
                <a:latin typeface="KaTeX_Main"/>
              </a:rPr>
              <a:t>​)</a:t>
            </a:r>
            <a:r>
              <a:rPr lang="en-US" b="0" i="0" u="none" strike="noStrike" dirty="0">
                <a:solidFill>
                  <a:srgbClr val="374151"/>
                </a:solidFill>
                <a:effectLst/>
                <a:latin typeface="Söhne"/>
              </a:rPr>
              <a:t> is the probability of the sequence of words </a:t>
            </a:r>
            <a:r>
              <a:rPr lang="en-US" b="0" i="0" u="none" strike="noStrike" dirty="0">
                <a:solidFill>
                  <a:srgbClr val="374151"/>
                </a:solidFill>
                <a:effectLst/>
                <a:latin typeface="KaTeX_Main"/>
              </a:rPr>
              <a:t>W</a:t>
            </a:r>
            <a:r>
              <a:rPr lang="en-US" b="0" i="1" u="none" strike="noStrike" dirty="0">
                <a:solidFill>
                  <a:srgbClr val="374151"/>
                </a:solidFill>
                <a:effectLst/>
                <a:latin typeface="KaTeX_Math"/>
              </a:rPr>
              <a:t>W</a:t>
            </a:r>
            <a:r>
              <a:rPr lang="en-US" b="0" i="0" u="none" strike="noStrike" dirty="0">
                <a:solidFill>
                  <a:srgbClr val="374151"/>
                </a:solidFill>
                <a:effectLst/>
                <a:latin typeface="Söhne"/>
              </a:rPr>
              <a:t> according to the model,</a:t>
            </a:r>
          </a:p>
          <a:p>
            <a:pPr algn="l">
              <a:buFont typeface="Arial" panose="020B0604020202020204" pitchFamily="34" charset="0"/>
              <a:buChar char="•"/>
            </a:pPr>
            <a:r>
              <a:rPr lang="en-US" b="0" i="0" u="none" strike="noStrike" dirty="0">
                <a:solidFill>
                  <a:srgbClr val="374151"/>
                </a:solidFill>
                <a:effectLst/>
                <a:latin typeface="KaTeX_Main"/>
              </a:rPr>
              <a:t>N</a:t>
            </a:r>
            <a:r>
              <a:rPr lang="en-US" b="0" i="1" u="none" strike="noStrike" dirty="0">
                <a:solidFill>
                  <a:srgbClr val="374151"/>
                </a:solidFill>
                <a:effectLst/>
                <a:latin typeface="KaTeX_Math"/>
              </a:rPr>
              <a:t>N</a:t>
            </a:r>
            <a:r>
              <a:rPr lang="en-US" b="0" i="0" u="none" strike="noStrike" dirty="0">
                <a:solidFill>
                  <a:srgbClr val="374151"/>
                </a:solidFill>
                <a:effectLst/>
                <a:latin typeface="Söhne"/>
              </a:rPr>
              <a:t> is the number of words in the sequence.</a:t>
            </a:r>
          </a:p>
          <a:p>
            <a:pPr algn="l"/>
            <a:r>
              <a:rPr lang="en-US" b="0" i="0" u="none" strike="noStrike" dirty="0">
                <a:solidFill>
                  <a:srgbClr val="374151"/>
                </a:solidFill>
                <a:effectLst/>
                <a:latin typeface="Söhne"/>
              </a:rPr>
              <a:t>The formula can be understood as taking the reciprocal of the geometric mean of the probability assigned to each word in the sequence by the model. The geometric mean is used as it's a more robust measure compared to arithmetic mean, especially when dealing with probabilities.</a:t>
            </a:r>
          </a:p>
          <a:p>
            <a:endParaRPr lang="en-US" dirty="0"/>
          </a:p>
          <a:p>
            <a:r>
              <a:rPr lang="en-US" b="0" i="0" u="none" strike="noStrike" dirty="0">
                <a:solidFill>
                  <a:srgbClr val="374151"/>
                </a:solidFill>
                <a:effectLst/>
                <a:latin typeface="Söhne"/>
              </a:rPr>
              <a:t>Perplexity measures the uncertainty of a probability model in predicting new data. A lower perplexity value indicates that the model is more certain (or less "perplexed") about its predictions, while a higher perplexity value indicates more uncertainty (or higher "perplexity").</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48316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61</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algn="l"/>
            <a:r>
              <a:rPr lang="en-US" b="0" i="0" u="none" strike="noStrike" dirty="0">
                <a:solidFill>
                  <a:srgbClr val="374151"/>
                </a:solidFill>
                <a:effectLst/>
                <a:latin typeface="Söhne"/>
              </a:rPr>
              <a:t>Perplexity can be interpreted as the branching factor of a language model, which is the average number of choices the model thinks it has at each step in a sequence. In other words, it represents the average number of equally likely choices the model perceives it has when predicting the next element in a sequence. A lower perplexity indicates that the model has fewer "confusions" about what could come next, while a higher perplexity indicates more "confusions.”</a:t>
            </a:r>
          </a:p>
          <a:p>
            <a:pPr algn="l"/>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Now, let’s calculate the perplexity for a sentence consisting only of random digits, according to a model that assigns </a:t>
            </a:r>
            <a:r>
              <a:rPr lang="en-US" b="0" i="0" u="none" strike="noStrike" dirty="0">
                <a:solidFill>
                  <a:srgbClr val="374151"/>
                </a:solidFill>
                <a:effectLst/>
                <a:latin typeface="KaTeX_Main"/>
              </a:rPr>
              <a:t>P=1/10​</a:t>
            </a:r>
            <a:r>
              <a:rPr lang="en-US" b="0" i="0" u="none" strike="noStrike" dirty="0">
                <a:solidFill>
                  <a:srgbClr val="374151"/>
                </a:solidFill>
                <a:effectLst/>
                <a:latin typeface="Söhne"/>
              </a:rPr>
              <a:t> to each digit:</a:t>
            </a:r>
          </a:p>
          <a:p>
            <a:pPr algn="l"/>
            <a:r>
              <a:rPr lang="en-US" b="0" i="0" u="none" strike="noStrike" dirty="0">
                <a:solidFill>
                  <a:srgbClr val="374151"/>
                </a:solidFill>
                <a:effectLst/>
                <a:latin typeface="Söhne"/>
              </a:rPr>
              <a:t>In this scenario, the model treats each digit (0 through 9) as equally likely at each position in the sequence. Given the formula for perplexity:</a:t>
            </a:r>
          </a:p>
          <a:p>
            <a:pPr algn="l"/>
            <a:endParaRPr lang="en-US" b="0" i="0" u="none" strike="noStrike" dirty="0">
              <a:solidFill>
                <a:srgbClr val="374151"/>
              </a:solidFill>
              <a:effectLst/>
              <a:latin typeface="KaTeX_Main"/>
            </a:endParaRPr>
          </a:p>
          <a:p>
            <a:pPr algn="l"/>
            <a:r>
              <a:rPr lang="en-US" b="0" i="0" u="none" strike="noStrike" dirty="0">
                <a:solidFill>
                  <a:srgbClr val="374151"/>
                </a:solidFill>
                <a:effectLst/>
                <a:latin typeface="KaTeX_Main"/>
              </a:rPr>
              <a:t>PP(W)=P(w1w2…</a:t>
            </a:r>
            <a:r>
              <a:rPr lang="en-US" b="0" i="0" u="none" strike="noStrike" dirty="0" err="1">
                <a:solidFill>
                  <a:srgbClr val="374151"/>
                </a:solidFill>
                <a:effectLst/>
                <a:latin typeface="KaTeX_Main"/>
              </a:rPr>
              <a:t>wN</a:t>
            </a:r>
            <a:r>
              <a:rPr lang="en-US" b="0" i="0" u="none" strike="noStrike" dirty="0">
                <a:solidFill>
                  <a:srgbClr val="374151"/>
                </a:solidFill>
                <a:effectLst/>
                <a:latin typeface="KaTeX_Main"/>
              </a:rPr>
              <a:t>)^(−1/N)</a:t>
            </a:r>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Let's assume the sentence has </a:t>
            </a:r>
            <a:r>
              <a:rPr lang="en-US" b="0" i="1" u="none" strike="noStrike" dirty="0">
                <a:solidFill>
                  <a:srgbClr val="374151"/>
                </a:solidFill>
                <a:effectLst/>
                <a:latin typeface="KaTeX_Math"/>
              </a:rPr>
              <a:t>N</a:t>
            </a:r>
            <a:r>
              <a:rPr lang="en-US" b="0" i="0" u="none" strike="noStrike" dirty="0">
                <a:solidFill>
                  <a:srgbClr val="374151"/>
                </a:solidFill>
                <a:effectLst/>
                <a:latin typeface="Söhne"/>
              </a:rPr>
              <a:t> digits. Since each digit is equally likely, the probability of the entire sentence is </a:t>
            </a:r>
            <a:r>
              <a:rPr lang="en-US" b="0" i="0" u="none" strike="noStrike" dirty="0">
                <a:solidFill>
                  <a:srgbClr val="374151"/>
                </a:solidFill>
                <a:effectLst/>
                <a:latin typeface="KaTeX_Main"/>
              </a:rPr>
              <a:t>(1/10)^N</a:t>
            </a:r>
            <a:r>
              <a:rPr lang="en-US" b="0" i="0" u="none" strike="noStrike" dirty="0">
                <a:solidFill>
                  <a:srgbClr val="374151"/>
                </a:solidFill>
                <a:effectLst/>
                <a:latin typeface="Söhne"/>
              </a:rPr>
              <a:t>. Plugging this into the formula, we get:</a:t>
            </a:r>
          </a:p>
          <a:p>
            <a:pPr algn="l"/>
            <a:r>
              <a:rPr lang="en-US" b="0" i="0" u="none" strike="noStrike" dirty="0">
                <a:solidFill>
                  <a:srgbClr val="374151"/>
                </a:solidFill>
                <a:effectLst/>
                <a:latin typeface="KaTeX_Main"/>
              </a:rPr>
              <a:t>PP(W)=((1/10)^N)^(−1/N)</a:t>
            </a:r>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Simplifying this expression, we obtain:</a:t>
            </a:r>
          </a:p>
          <a:p>
            <a:pPr algn="just"/>
            <a:r>
              <a:rPr lang="en-US" b="0" i="0" u="none" strike="noStrike" dirty="0">
                <a:solidFill>
                  <a:srgbClr val="374151"/>
                </a:solidFill>
                <a:effectLst/>
                <a:latin typeface="KaTeX_Main"/>
              </a:rPr>
              <a:t>PP(W)=1/10​^-1</a:t>
            </a:r>
          </a:p>
          <a:p>
            <a:pPr algn="just"/>
            <a:r>
              <a:rPr lang="en-US" b="0" i="0" u="none" strike="noStrike" dirty="0">
                <a:solidFill>
                  <a:srgbClr val="374151"/>
                </a:solidFill>
                <a:effectLst/>
                <a:latin typeface="KaTeX_Main"/>
              </a:rPr>
              <a:t>=10</a:t>
            </a:r>
            <a:endParaRPr lang="en-US" b="0" i="0" u="none" strike="noStrike" dirty="0">
              <a:solidFill>
                <a:srgbClr val="374151"/>
              </a:solidFill>
              <a:effectLst/>
              <a:latin typeface="Söhne"/>
            </a:endParaRPr>
          </a:p>
          <a:p>
            <a:pPr algn="l"/>
            <a:r>
              <a:rPr lang="en-US" b="0" i="0" u="none" strike="noStrike" dirty="0">
                <a:solidFill>
                  <a:srgbClr val="374151"/>
                </a:solidFill>
                <a:effectLst/>
                <a:latin typeface="Söhne"/>
              </a:rPr>
              <a:t>So, the perplexity of this sentence according to the model is 10, which makes intuitive sense. At each position in the sequence, the model has 10 equally likely choices (the digits 0 through 9), so the branching factor, or perplexity, is 10. This corresponds to the model’s uncertainty at each step of the sequence, reflecting the 10 possible digits that could appear next.</a:t>
            </a:r>
          </a:p>
          <a:p>
            <a:pPr eaLnBrk="1" hangingPunct="1"/>
            <a:endParaRPr lang="en-US" dirty="0"/>
          </a:p>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62</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63</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65</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If an infinite number of monkeys were set in front of typewriters and allowed to peck away at the keys for an infinite amount of time, they would eventually produce all possible finite text strings, including the complete works of Shakespeare.</a:t>
            </a:r>
          </a:p>
          <a:p>
            <a:pPr algn="l"/>
            <a:r>
              <a:rPr lang="en-US" b="0" i="0" u="none" strike="noStrike" dirty="0">
                <a:solidFill>
                  <a:srgbClr val="374151"/>
                </a:solidFill>
                <a:effectLst/>
                <a:latin typeface="Söhne"/>
              </a:rPr>
              <a:t>The core ideas underlying this thought experiment include:</a:t>
            </a:r>
          </a:p>
          <a:p>
            <a:pPr algn="l">
              <a:buFont typeface="+mj-lt"/>
              <a:buAutoNum type="arabicPeriod"/>
            </a:pPr>
            <a:r>
              <a:rPr lang="en-US" b="1" i="0" u="none" strike="noStrike" dirty="0">
                <a:solidFill>
                  <a:srgbClr val="374151"/>
                </a:solidFill>
                <a:effectLst/>
                <a:latin typeface="Söhne"/>
              </a:rPr>
              <a:t>Randomness</a:t>
            </a:r>
            <a:r>
              <a:rPr lang="en-US" b="0" i="0" u="none" strike="noStrike" dirty="0">
                <a:solidFill>
                  <a:srgbClr val="374151"/>
                </a:solidFill>
                <a:effectLst/>
                <a:latin typeface="Söhne"/>
              </a:rPr>
              <a:t>: The monkeys are pressing keys at random, without any intent or understanding.</a:t>
            </a:r>
          </a:p>
          <a:p>
            <a:pPr algn="l">
              <a:buFont typeface="+mj-lt"/>
              <a:buAutoNum type="arabicPeriod"/>
            </a:pPr>
            <a:r>
              <a:rPr lang="en-US" b="1" i="0" u="none" strike="noStrike" dirty="0">
                <a:solidFill>
                  <a:srgbClr val="374151"/>
                </a:solidFill>
                <a:effectLst/>
                <a:latin typeface="Söhne"/>
              </a:rPr>
              <a:t>Infinity</a:t>
            </a:r>
            <a:r>
              <a:rPr lang="en-US" b="0" i="0" u="none" strike="noStrike" dirty="0">
                <a:solidFill>
                  <a:srgbClr val="374151"/>
                </a:solidFill>
                <a:effectLst/>
                <a:latin typeface="Söhne"/>
              </a:rPr>
              <a:t>: Given an infinite amount of time, or an infinite number of monkeys (or both), every possible combination of letters will eventually occur.</a:t>
            </a:r>
          </a:p>
          <a:p>
            <a:pPr algn="l">
              <a:buFont typeface="+mj-lt"/>
              <a:buAutoNum type="arabicPeriod"/>
            </a:pPr>
            <a:r>
              <a:rPr lang="en-US" b="1" i="0" u="none" strike="noStrike" dirty="0">
                <a:solidFill>
                  <a:srgbClr val="374151"/>
                </a:solidFill>
                <a:effectLst/>
                <a:latin typeface="Söhne"/>
              </a:rPr>
              <a:t>Probability</a:t>
            </a:r>
            <a:r>
              <a:rPr lang="en-US" b="0" i="0" u="none" strike="noStrike" dirty="0">
                <a:solidFill>
                  <a:srgbClr val="374151"/>
                </a:solidFill>
                <a:effectLst/>
                <a:latin typeface="Söhne"/>
              </a:rPr>
              <a:t>: Despite the extraordinarily low probability of any particular sequence of letters occurring (such as the text of Shakespeare's "Hamlet"), given infinite chances, even events of vanishingly small probability will occur.</a:t>
            </a:r>
          </a:p>
          <a:p>
            <a:pPr algn="l"/>
            <a:r>
              <a:rPr lang="en-US" b="0" i="0" u="none" strike="noStrike" dirty="0">
                <a:solidFill>
                  <a:srgbClr val="374151"/>
                </a:solidFill>
                <a:effectLst/>
                <a:latin typeface="Söhne"/>
              </a:rPr>
              <a:t>In the context of language generation:</a:t>
            </a:r>
          </a:p>
          <a:p>
            <a:pPr algn="l">
              <a:buFont typeface="Arial" panose="020B0604020202020204" pitchFamily="34" charset="0"/>
              <a:buChar char="•"/>
            </a:pPr>
            <a:r>
              <a:rPr lang="en-US" b="0" i="0" u="none" strike="noStrike" dirty="0">
                <a:solidFill>
                  <a:srgbClr val="374151"/>
                </a:solidFill>
                <a:effectLst/>
                <a:latin typeface="Söhne"/>
              </a:rPr>
              <a:t>The theorem can be used to illustrate the difference between random generation and meaningful generation. A language model aims to generate text that is coherent, meaningful, and contextually appropriate, whereas the monkeys are generating text purely at random.</a:t>
            </a:r>
          </a:p>
          <a:p>
            <a:pPr algn="l">
              <a:buFont typeface="Arial" panose="020B0604020202020204" pitchFamily="34" charset="0"/>
              <a:buChar char="•"/>
            </a:pPr>
            <a:r>
              <a:rPr lang="en-US" b="0" i="0" u="none" strike="noStrike" dirty="0">
                <a:solidFill>
                  <a:srgbClr val="374151"/>
                </a:solidFill>
                <a:effectLst/>
                <a:latin typeface="Söhne"/>
              </a:rPr>
              <a:t>It also highlights the importance of structure and patterns in language. Unlike random keystrokes, human language follows patterns and rules, which language models attempt to learn and replicate.</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0134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456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68</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70</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71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Wall Street Journal</a:t>
            </a:r>
          </a:p>
          <a:p>
            <a:r>
              <a:rPr lang="en-US" dirty="0"/>
              <a:t>Bible</a:t>
            </a:r>
          </a:p>
          <a:p>
            <a:r>
              <a:rPr lang="en-US" dirty="0"/>
              <a:t>Jane Austin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34002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73</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76</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77</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78</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79</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Prof. Chris </a:t>
            </a:r>
            <a:r>
              <a:rPr lang="en-US" dirty="0" err="1"/>
              <a:t>Callison</a:t>
            </a:r>
            <a:r>
              <a:rPr lang="en-US" dirty="0"/>
              <a:t>-Burch </a:t>
            </a:r>
            <a:endParaRPr dirty="0"/>
          </a:p>
        </p:txBody>
      </p:sp>
      <p:sp>
        <p:nvSpPr>
          <p:cNvPr id="2" name="TextBox 1">
            <a:extLst>
              <a:ext uri="{FF2B5EF4-FFF2-40B4-BE49-F238E27FC236}">
                <a16:creationId xmlns:a16="http://schemas.microsoft.com/office/drawing/2014/main" id="{CEB73253-0B63-0940-B54E-1C130EFE2B41}"/>
              </a:ext>
            </a:extLst>
          </p:cNvPr>
          <p:cNvSpPr txBox="1"/>
          <p:nvPr/>
        </p:nvSpPr>
        <p:spPr>
          <a:xfrm>
            <a:off x="13502640" y="4770120"/>
            <a:ext cx="184731" cy="307777"/>
          </a:xfrm>
          <a:prstGeom prst="rect">
            <a:avLst/>
          </a:prstGeom>
          <a:noFill/>
        </p:spPr>
        <p:txBody>
          <a:bodyPr wrap="non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dirty="0"/>
              <a:t>Probabilistic inference: compute a desired probability from other known probabilities (e.g. conditional from joint)</a:t>
            </a:r>
            <a:endParaRPr dirty="0"/>
          </a:p>
          <a:p>
            <a:pPr marL="0" lvl="0" indent="0" algn="l" rtl="0">
              <a:lnSpc>
                <a:spcPct val="90000"/>
              </a:lnSpc>
              <a:spcBef>
                <a:spcPts val="1000"/>
              </a:spcBef>
              <a:spcAft>
                <a:spcPts val="0"/>
              </a:spcAft>
              <a:buClr>
                <a:schemeClr val="dk1"/>
              </a:buClr>
              <a:buSzPct val="100000"/>
              <a:buNone/>
            </a:pPr>
            <a:endParaRPr sz="2400" dirty="0"/>
          </a:p>
          <a:p>
            <a:pPr marL="0" lvl="0" indent="0" algn="l" rtl="0">
              <a:lnSpc>
                <a:spcPct val="90000"/>
              </a:lnSpc>
              <a:spcBef>
                <a:spcPts val="1000"/>
              </a:spcBef>
              <a:spcAft>
                <a:spcPts val="0"/>
              </a:spcAft>
              <a:buClr>
                <a:schemeClr val="dk1"/>
              </a:buClr>
              <a:buSzPct val="100000"/>
              <a:buNone/>
            </a:pPr>
            <a:r>
              <a:rPr lang="en-US" sz="2400" dirty="0"/>
              <a:t>We generally compute conditional probabilities </a:t>
            </a:r>
            <a:endParaRPr dirty="0"/>
          </a:p>
          <a:p>
            <a:pPr marL="685800" lvl="1" indent="-228600" algn="l" rtl="0">
              <a:lnSpc>
                <a:spcPct val="90000"/>
              </a:lnSpc>
              <a:spcBef>
                <a:spcPts val="500"/>
              </a:spcBef>
              <a:spcAft>
                <a:spcPts val="0"/>
              </a:spcAft>
              <a:buClr>
                <a:schemeClr val="dk1"/>
              </a:buClr>
              <a:buSzPct val="100000"/>
              <a:buChar char="•"/>
            </a:pPr>
            <a:r>
              <a:rPr lang="en-US" sz="2000" dirty="0"/>
              <a:t>P(on time | no reported accidents) = 0.90</a:t>
            </a:r>
            <a:endParaRPr dirty="0"/>
          </a:p>
          <a:p>
            <a:pPr marL="685800" lvl="1" indent="-228600" algn="l" rtl="0">
              <a:lnSpc>
                <a:spcPct val="90000"/>
              </a:lnSpc>
              <a:spcBef>
                <a:spcPts val="500"/>
              </a:spcBef>
              <a:spcAft>
                <a:spcPts val="0"/>
              </a:spcAft>
              <a:buClr>
                <a:schemeClr val="dk1"/>
              </a:buClr>
              <a:buSzPct val="100000"/>
              <a:buChar char="•"/>
            </a:pPr>
            <a:r>
              <a:rPr lang="en-US" sz="2000" dirty="0"/>
              <a:t>These represent the agent’s </a:t>
            </a:r>
            <a:r>
              <a:rPr lang="en-US" sz="2000" i="1" dirty="0"/>
              <a:t>beliefs</a:t>
            </a:r>
            <a:r>
              <a:rPr lang="en-US" sz="2000" dirty="0"/>
              <a:t> given the evidence</a:t>
            </a:r>
            <a:endParaRPr sz="2000" i="1" dirty="0"/>
          </a:p>
          <a:p>
            <a:pPr marL="0" lvl="0" indent="0" algn="l" rtl="0">
              <a:lnSpc>
                <a:spcPct val="90000"/>
              </a:lnSpc>
              <a:spcBef>
                <a:spcPts val="1000"/>
              </a:spcBef>
              <a:spcAft>
                <a:spcPts val="0"/>
              </a:spcAft>
              <a:buClr>
                <a:schemeClr val="dk1"/>
              </a:buClr>
              <a:buSzPct val="100000"/>
              <a:buNone/>
            </a:pPr>
            <a:endParaRPr sz="2400" dirty="0"/>
          </a:p>
          <a:p>
            <a:pPr marL="0" lvl="0" indent="0" algn="l" rtl="0">
              <a:lnSpc>
                <a:spcPct val="90000"/>
              </a:lnSpc>
              <a:spcBef>
                <a:spcPts val="1000"/>
              </a:spcBef>
              <a:spcAft>
                <a:spcPts val="0"/>
              </a:spcAft>
              <a:buClr>
                <a:schemeClr val="dk1"/>
              </a:buClr>
              <a:buSzPct val="100000"/>
              <a:buNone/>
            </a:pPr>
            <a:r>
              <a:rPr lang="en-US" sz="2400" dirty="0"/>
              <a:t>Probabilities change with new evidence:</a:t>
            </a:r>
            <a:endParaRPr dirty="0"/>
          </a:p>
          <a:p>
            <a:pPr marL="685800" lvl="1" indent="-228600" algn="l" rtl="0">
              <a:lnSpc>
                <a:spcPct val="90000"/>
              </a:lnSpc>
              <a:spcBef>
                <a:spcPts val="500"/>
              </a:spcBef>
              <a:spcAft>
                <a:spcPts val="0"/>
              </a:spcAft>
              <a:buClr>
                <a:schemeClr val="dk1"/>
              </a:buClr>
              <a:buSzPct val="100000"/>
              <a:buChar char="•"/>
            </a:pPr>
            <a:r>
              <a:rPr lang="en-US" sz="2000" dirty="0"/>
              <a:t>P(on time | no accidents, 5 a.m.) = 0.95</a:t>
            </a:r>
            <a:endParaRPr dirty="0"/>
          </a:p>
          <a:p>
            <a:pPr marL="685800" lvl="1" indent="-228600" algn="l" rtl="0">
              <a:lnSpc>
                <a:spcPct val="90000"/>
              </a:lnSpc>
              <a:spcBef>
                <a:spcPts val="500"/>
              </a:spcBef>
              <a:spcAft>
                <a:spcPts val="0"/>
              </a:spcAft>
              <a:buClr>
                <a:schemeClr val="dk1"/>
              </a:buClr>
              <a:buSzPct val="100000"/>
              <a:buChar char="•"/>
            </a:pPr>
            <a:r>
              <a:rPr lang="en-US" sz="2000" dirty="0"/>
              <a:t>P(on time | no accidents, 5 a.m., raining) = 0.80</a:t>
            </a:r>
            <a:endParaRPr dirty="0"/>
          </a:p>
          <a:p>
            <a:pPr marL="685800" lvl="1" indent="-228600" algn="l" rtl="0">
              <a:lnSpc>
                <a:spcPct val="90000"/>
              </a:lnSpc>
              <a:spcBef>
                <a:spcPts val="500"/>
              </a:spcBef>
              <a:spcAft>
                <a:spcPts val="0"/>
              </a:spcAft>
              <a:buClr>
                <a:schemeClr val="dk1"/>
              </a:buClr>
              <a:buSzPct val="100000"/>
              <a:buChar char="•"/>
            </a:pPr>
            <a:r>
              <a:rPr lang="en-US" sz="2000" dirty="0"/>
              <a:t>Observing new evidence causes </a:t>
            </a:r>
            <a:r>
              <a:rPr lang="en-US" sz="2000" i="1" dirty="0"/>
              <a:t>beliefs to be updated</a:t>
            </a:r>
            <a:endParaRPr dirty="0"/>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Bayes’ Rule</a:t>
            </a:r>
            <a:endParaRPr dirty="0"/>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dirty="0"/>
              <a:t>Two ways to factor a joint distribution over two variables:</a:t>
            </a:r>
            <a:endParaRPr dirty="0"/>
          </a:p>
          <a:p>
            <a:pPr marL="685800" lvl="1" indent="-111125" algn="l" rtl="0">
              <a:lnSpc>
                <a:spcPct val="80000"/>
              </a:lnSpc>
              <a:spcBef>
                <a:spcPts val="500"/>
              </a:spcBef>
              <a:spcAft>
                <a:spcPts val="0"/>
              </a:spcAft>
              <a:buClr>
                <a:schemeClr val="dk1"/>
              </a:buClr>
              <a:buSzPct val="100000"/>
              <a:buNone/>
            </a:pPr>
            <a:endParaRPr sz="2000" dirty="0"/>
          </a:p>
          <a:p>
            <a:pPr marL="0" lvl="0" indent="0" algn="l" rtl="0">
              <a:lnSpc>
                <a:spcPct val="80000"/>
              </a:lnSpc>
              <a:spcBef>
                <a:spcPts val="1000"/>
              </a:spcBef>
              <a:spcAft>
                <a:spcPts val="0"/>
              </a:spcAft>
              <a:buClr>
                <a:schemeClr val="dk1"/>
              </a:buClr>
              <a:buSzPct val="100000"/>
              <a:buNone/>
            </a:pPr>
            <a:endParaRPr sz="2400" dirty="0"/>
          </a:p>
          <a:p>
            <a:pPr marL="0" lvl="0" indent="0" algn="l" rtl="0">
              <a:lnSpc>
                <a:spcPct val="80000"/>
              </a:lnSpc>
              <a:spcBef>
                <a:spcPts val="1000"/>
              </a:spcBef>
              <a:spcAft>
                <a:spcPts val="0"/>
              </a:spcAft>
              <a:buClr>
                <a:schemeClr val="dk1"/>
              </a:buClr>
              <a:buSzPct val="100000"/>
              <a:buNone/>
            </a:pPr>
            <a:endParaRPr sz="2400" dirty="0"/>
          </a:p>
          <a:p>
            <a:pPr marL="0" lvl="0" indent="0" algn="l" rtl="0">
              <a:lnSpc>
                <a:spcPct val="80000"/>
              </a:lnSpc>
              <a:spcBef>
                <a:spcPts val="1000"/>
              </a:spcBef>
              <a:spcAft>
                <a:spcPts val="0"/>
              </a:spcAft>
              <a:buClr>
                <a:schemeClr val="dk1"/>
              </a:buClr>
              <a:buSzPct val="100000"/>
              <a:buNone/>
            </a:pPr>
            <a:r>
              <a:rPr lang="en-US" sz="2400" dirty="0"/>
              <a:t>Dividing, we get:</a:t>
            </a:r>
            <a:endParaRPr dirty="0"/>
          </a:p>
          <a:p>
            <a:pPr marL="685800" lvl="1" indent="-111125" algn="l" rtl="0">
              <a:lnSpc>
                <a:spcPct val="80000"/>
              </a:lnSpc>
              <a:spcBef>
                <a:spcPts val="500"/>
              </a:spcBef>
              <a:spcAft>
                <a:spcPts val="0"/>
              </a:spcAft>
              <a:buClr>
                <a:schemeClr val="dk1"/>
              </a:buClr>
              <a:buSzPct val="100000"/>
              <a:buNone/>
            </a:pPr>
            <a:endParaRPr sz="2000" dirty="0"/>
          </a:p>
          <a:p>
            <a:pPr marL="0" lvl="0" indent="0" algn="l" rtl="0">
              <a:lnSpc>
                <a:spcPct val="80000"/>
              </a:lnSpc>
              <a:spcBef>
                <a:spcPts val="1000"/>
              </a:spcBef>
              <a:spcAft>
                <a:spcPts val="0"/>
              </a:spcAft>
              <a:buClr>
                <a:schemeClr val="dk1"/>
              </a:buClr>
              <a:buSzPct val="100000"/>
              <a:buNone/>
            </a:pPr>
            <a:endParaRPr sz="2400" dirty="0"/>
          </a:p>
          <a:p>
            <a:pPr marL="0" lvl="0" indent="0" algn="l" rtl="0">
              <a:lnSpc>
                <a:spcPct val="80000"/>
              </a:lnSpc>
              <a:spcBef>
                <a:spcPts val="1000"/>
              </a:spcBef>
              <a:spcAft>
                <a:spcPts val="0"/>
              </a:spcAft>
              <a:buClr>
                <a:schemeClr val="dk1"/>
              </a:buClr>
              <a:buSzPct val="100000"/>
              <a:buNone/>
            </a:pPr>
            <a:endParaRPr sz="2400" dirty="0"/>
          </a:p>
          <a:p>
            <a:pPr marL="0" lvl="0" indent="0" algn="l" rtl="0">
              <a:lnSpc>
                <a:spcPct val="80000"/>
              </a:lnSpc>
              <a:spcBef>
                <a:spcPts val="1000"/>
              </a:spcBef>
              <a:spcAft>
                <a:spcPts val="0"/>
              </a:spcAft>
              <a:buClr>
                <a:schemeClr val="dk1"/>
              </a:buClr>
              <a:buSzPct val="100000"/>
              <a:buNone/>
            </a:pPr>
            <a:r>
              <a:rPr lang="en-US" sz="2400" dirty="0"/>
              <a:t>Why is this at all helpful?</a:t>
            </a:r>
            <a:endParaRPr dirty="0"/>
          </a:p>
          <a:p>
            <a:pPr marL="2971800" lvl="6" indent="-158114" algn="l" rtl="0">
              <a:lnSpc>
                <a:spcPct val="80000"/>
              </a:lnSpc>
              <a:spcBef>
                <a:spcPts val="500"/>
              </a:spcBef>
              <a:spcAft>
                <a:spcPts val="0"/>
              </a:spcAft>
              <a:buClr>
                <a:schemeClr val="dk1"/>
              </a:buClr>
              <a:buSzPct val="100000"/>
              <a:buNone/>
            </a:pPr>
            <a:endParaRPr sz="1200" dirty="0"/>
          </a:p>
          <a:p>
            <a:pPr marL="685800" lvl="1" indent="-228600" algn="l" rtl="0">
              <a:lnSpc>
                <a:spcPct val="80000"/>
              </a:lnSpc>
              <a:spcBef>
                <a:spcPts val="500"/>
              </a:spcBef>
              <a:spcAft>
                <a:spcPts val="0"/>
              </a:spcAft>
              <a:buClr>
                <a:schemeClr val="dk1"/>
              </a:buClr>
              <a:buSzPct val="100000"/>
              <a:buChar char="•"/>
            </a:pPr>
            <a:r>
              <a:rPr lang="en-US" sz="2000" dirty="0"/>
              <a:t>Lets us build one conditional from its reverse</a:t>
            </a:r>
            <a:endParaRPr dirty="0"/>
          </a:p>
          <a:p>
            <a:pPr marL="685800" lvl="1" indent="-228600" algn="l" rtl="0">
              <a:lnSpc>
                <a:spcPct val="80000"/>
              </a:lnSpc>
              <a:spcBef>
                <a:spcPts val="500"/>
              </a:spcBef>
              <a:spcAft>
                <a:spcPts val="0"/>
              </a:spcAft>
              <a:buClr>
                <a:schemeClr val="dk1"/>
              </a:buClr>
              <a:buSzPct val="100000"/>
              <a:buChar char="•"/>
            </a:pPr>
            <a:r>
              <a:rPr lang="en-US" sz="2000" dirty="0"/>
              <a:t>Often one conditional is tricky but the other one is simple</a:t>
            </a:r>
            <a:endParaRPr dirty="0"/>
          </a:p>
          <a:p>
            <a:pPr marL="685800" lvl="1" indent="-228600" algn="l" rtl="0">
              <a:lnSpc>
                <a:spcPct val="80000"/>
              </a:lnSpc>
              <a:spcBef>
                <a:spcPts val="500"/>
              </a:spcBef>
              <a:spcAft>
                <a:spcPts val="0"/>
              </a:spcAft>
              <a:buClr>
                <a:schemeClr val="dk1"/>
              </a:buClr>
              <a:buSzPct val="100000"/>
              <a:buChar char="•"/>
            </a:pPr>
            <a:r>
              <a:rPr lang="en-US" sz="2000" dirty="0"/>
              <a:t>Foundation of many systems we’ll see later (e.g. ASR, MT)</a:t>
            </a:r>
            <a:endParaRPr dirty="0"/>
          </a:p>
          <a:p>
            <a:pPr marL="0" lvl="0" indent="0" algn="l" rtl="0">
              <a:lnSpc>
                <a:spcPct val="80000"/>
              </a:lnSpc>
              <a:spcBef>
                <a:spcPts val="1000"/>
              </a:spcBef>
              <a:spcAft>
                <a:spcPts val="0"/>
              </a:spcAft>
              <a:buClr>
                <a:schemeClr val="dk1"/>
              </a:buClr>
              <a:buSzPct val="100000"/>
              <a:buNone/>
            </a:pPr>
            <a:endParaRPr sz="2400" dirty="0"/>
          </a:p>
          <a:p>
            <a:pPr marL="0" lvl="0" indent="0" algn="l" rtl="0">
              <a:lnSpc>
                <a:spcPct val="80000"/>
              </a:lnSpc>
              <a:spcBef>
                <a:spcPts val="1000"/>
              </a:spcBef>
              <a:spcAft>
                <a:spcPts val="0"/>
              </a:spcAft>
              <a:buClr>
                <a:schemeClr val="dk1"/>
              </a:buClr>
              <a:buSzPct val="100000"/>
              <a:buNone/>
            </a:pPr>
            <a:r>
              <a:rPr lang="en-US" sz="2400" dirty="0"/>
              <a:t>In the running for most important AI equation!</a:t>
            </a:r>
            <a:endParaRPr dirty="0"/>
          </a:p>
          <a:p>
            <a:pPr marL="685800" lvl="1" indent="-111125" algn="l" rtl="0">
              <a:lnSpc>
                <a:spcPct val="80000"/>
              </a:lnSpc>
              <a:spcBef>
                <a:spcPts val="500"/>
              </a:spcBef>
              <a:spcAft>
                <a:spcPts val="0"/>
              </a:spcAft>
              <a:buClr>
                <a:schemeClr val="dk1"/>
              </a:buClr>
              <a:buSzPct val="100000"/>
              <a:buNone/>
            </a:pPr>
            <a:endParaRPr sz="2000" dirty="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 name="Picture 2" descr="A person playing a guitar&#10;&#10;Description automatically generated">
            <a:extLst>
              <a:ext uri="{FF2B5EF4-FFF2-40B4-BE49-F238E27FC236}">
                <a16:creationId xmlns:a16="http://schemas.microsoft.com/office/drawing/2014/main" id="{25415252-2C61-A5ED-1BC1-DD6279B0E5BA}"/>
              </a:ext>
            </a:extLst>
          </p:cNvPr>
          <p:cNvPicPr>
            <a:picLocks noChangeAspect="1"/>
          </p:cNvPicPr>
          <p:nvPr/>
        </p:nvPicPr>
        <p:blipFill>
          <a:blip r:embed="rId3"/>
          <a:stretch>
            <a:fillRect/>
          </a:stretch>
        </p:blipFill>
        <p:spPr>
          <a:xfrm>
            <a:off x="1850746" y="-14398"/>
            <a:ext cx="8893454" cy="6886795"/>
          </a:xfrm>
          <a:prstGeom prst="rect">
            <a:avLst/>
          </a:prstGeom>
        </p:spPr>
      </p:pic>
      <p:sp>
        <p:nvSpPr>
          <p:cNvPr id="323" name="Google Shape;323;p19"/>
          <p:cNvSpPr/>
          <p:nvPr/>
        </p:nvSpPr>
        <p:spPr>
          <a:xfrm>
            <a:off x="3945388" y="6488668"/>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Open Sans"/>
                <a:ea typeface="Open Sans"/>
                <a:cs typeface="Open Sans"/>
                <a:sym typeface="Open Sans"/>
              </a:rPr>
              <a:t>https://</a:t>
            </a:r>
            <a:r>
              <a:rPr lang="en-US" sz="1800" dirty="0" err="1">
                <a:solidFill>
                  <a:schemeClr val="dk1"/>
                </a:solidFill>
                <a:latin typeface="Open Sans"/>
                <a:ea typeface="Open Sans"/>
                <a:cs typeface="Open Sans"/>
                <a:sym typeface="Open Sans"/>
              </a:rPr>
              <a:t>www.youtube.com</a:t>
            </a:r>
            <a:r>
              <a:rPr lang="en-US" sz="1800" dirty="0">
                <a:solidFill>
                  <a:schemeClr val="dk1"/>
                </a:solidFill>
                <a:latin typeface="Open Sans"/>
                <a:ea typeface="Open Sans"/>
                <a:cs typeface="Open Sans"/>
                <a:sym typeface="Open Sans"/>
              </a:rPr>
              <a:t>/</a:t>
            </a:r>
            <a:r>
              <a:rPr lang="en-US" sz="1800" dirty="0" err="1">
                <a:solidFill>
                  <a:schemeClr val="dk1"/>
                </a:solidFill>
                <a:latin typeface="Open Sans"/>
                <a:ea typeface="Open Sans"/>
                <a:cs typeface="Open Sans"/>
                <a:sym typeface="Open Sans"/>
              </a:rPr>
              <a:t>watch?v</a:t>
            </a:r>
            <a:r>
              <a:rPr lang="en-US" sz="1800" dirty="0">
                <a:solidFill>
                  <a:schemeClr val="dk1"/>
                </a:solidFill>
                <a:latin typeface="Open Sans"/>
                <a:ea typeface="Open Sans"/>
                <a:cs typeface="Open Sans"/>
                <a:sym typeface="Open Sans"/>
              </a:rPr>
              <a:t>=WVF3q5Y68-0</a:t>
            </a:r>
            <a:endParaRPr sz="18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826923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One goal: assign a probability to a sentence</a:t>
            </a:r>
          </a:p>
          <a:p>
            <a:pPr marL="0" lvl="0" indent="0" algn="l" rtl="0">
              <a:lnSpc>
                <a:spcPct val="90000"/>
              </a:lnSpc>
              <a:spcBef>
                <a:spcPts val="0"/>
              </a:spcBef>
              <a:spcAft>
                <a:spcPts val="0"/>
              </a:spcAft>
              <a:buClr>
                <a:schemeClr val="dk1"/>
              </a:buClr>
              <a:buSzPts val="2000"/>
              <a:buNone/>
            </a:pPr>
            <a:r>
              <a:rPr lang="en-US" dirty="0"/>
              <a:t>Another goal: predict the most likely next word given some context</a:t>
            </a:r>
            <a:endParaRPr dirty="0"/>
          </a:p>
          <a:p>
            <a:pPr marL="0" lvl="0" indent="0" algn="l" rtl="0">
              <a:lnSpc>
                <a:spcPct val="90000"/>
              </a:lnSpc>
              <a:spcBef>
                <a:spcPts val="1000"/>
              </a:spcBef>
              <a:spcAft>
                <a:spcPts val="0"/>
              </a:spcAft>
              <a:buClr>
                <a:schemeClr val="dk1"/>
              </a:buClr>
              <a:buSzPts val="2000"/>
              <a:buNone/>
            </a:pPr>
            <a:endParaRPr dirty="0"/>
          </a:p>
          <a:p>
            <a:pPr marL="685800" lvl="1" indent="-228600" algn="l" rtl="0">
              <a:lnSpc>
                <a:spcPct val="90000"/>
              </a:lnSpc>
              <a:spcBef>
                <a:spcPts val="500"/>
              </a:spcBef>
              <a:spcAft>
                <a:spcPts val="0"/>
              </a:spcAft>
              <a:buClr>
                <a:schemeClr val="dk1"/>
              </a:buClr>
              <a:buSzPts val="2000"/>
              <a:buChar char="•"/>
            </a:pPr>
            <a:r>
              <a:rPr lang="en-US" dirty="0"/>
              <a:t>Autocomplete for texting</a:t>
            </a:r>
            <a:endParaRPr dirty="0"/>
          </a:p>
          <a:p>
            <a:pPr marL="685800" lvl="1" indent="-228600" algn="l" rtl="0">
              <a:lnSpc>
                <a:spcPct val="90000"/>
              </a:lnSpc>
              <a:spcBef>
                <a:spcPts val="500"/>
              </a:spcBef>
              <a:spcAft>
                <a:spcPts val="0"/>
              </a:spcAft>
              <a:buClr>
                <a:schemeClr val="dk1"/>
              </a:buClr>
              <a:buSzPts val="2000"/>
              <a:buChar char="•"/>
            </a:pPr>
            <a:r>
              <a:rPr lang="en-US" dirty="0"/>
              <a:t>Machine Translation</a:t>
            </a:r>
            <a:endParaRPr dirty="0"/>
          </a:p>
          <a:p>
            <a:pPr marL="685800" lvl="1" indent="-228600" algn="l" rtl="0">
              <a:lnSpc>
                <a:spcPct val="90000"/>
              </a:lnSpc>
              <a:spcBef>
                <a:spcPts val="500"/>
              </a:spcBef>
              <a:spcAft>
                <a:spcPts val="0"/>
              </a:spcAft>
              <a:buClr>
                <a:schemeClr val="dk1"/>
              </a:buClr>
              <a:buSzPts val="2000"/>
              <a:buChar char="•"/>
            </a:pPr>
            <a:r>
              <a:rPr lang="en-US" dirty="0"/>
              <a:t>Spelling Correction</a:t>
            </a:r>
            <a:endParaRPr dirty="0"/>
          </a:p>
          <a:p>
            <a:pPr marL="685800" lvl="1" indent="-228600" algn="l" rtl="0">
              <a:lnSpc>
                <a:spcPct val="90000"/>
              </a:lnSpc>
              <a:spcBef>
                <a:spcPts val="500"/>
              </a:spcBef>
              <a:spcAft>
                <a:spcPts val="0"/>
              </a:spcAft>
              <a:buClr>
                <a:schemeClr val="dk1"/>
              </a:buClr>
              <a:buSzPts val="2000"/>
              <a:buChar char="•"/>
            </a:pPr>
            <a:r>
              <a:rPr lang="en-US" dirty="0"/>
              <a:t>Speech Recognition</a:t>
            </a:r>
          </a:p>
          <a:p>
            <a:pPr marL="685800" lvl="1" indent="-228600" algn="l" rtl="0">
              <a:lnSpc>
                <a:spcPct val="90000"/>
              </a:lnSpc>
              <a:spcBef>
                <a:spcPts val="500"/>
              </a:spcBef>
              <a:spcAft>
                <a:spcPts val="0"/>
              </a:spcAft>
              <a:buClr>
                <a:schemeClr val="dk1"/>
              </a:buClr>
              <a:buSzPts val="2000"/>
              <a:buChar char="•"/>
            </a:pPr>
            <a:r>
              <a:rPr lang="en-US" dirty="0" err="1"/>
              <a:t>ChatGPT</a:t>
            </a:r>
            <a:endParaRPr dirty="0"/>
          </a:p>
          <a:p>
            <a:pPr marL="685800" lvl="1" indent="-101600" algn="l" rtl="0">
              <a:lnSpc>
                <a:spcPct val="90000"/>
              </a:lnSpc>
              <a:spcBef>
                <a:spcPts val="5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Other Natural Language Generation tasks: summarization, question-answering, dialog systems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nvGraphicFramePr>
        <p:xfrm>
          <a:off x="470442" y="851221"/>
          <a:ext cx="10915375" cy="538292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dirty="0"/>
                        <a:t>Andrei Markov counts 20k letters in </a:t>
                      </a:r>
                      <a:r>
                        <a:rPr lang="en-US" sz="1800" i="1" dirty="0"/>
                        <a:t>Eugene </a:t>
                      </a:r>
                      <a:r>
                        <a:rPr lang="en-US" sz="1800" i="1" dirty="0" err="1"/>
                        <a:t>Onegin</a:t>
                      </a:r>
                      <a:endParaRPr sz="1800" dirty="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dirty="0">
                          <a:solidFill>
                            <a:schemeClr val="dk1"/>
                          </a:solidFill>
                          <a:latin typeface="Open Sans"/>
                          <a:ea typeface="Open Sans"/>
                          <a:cs typeface="Open Sans"/>
                          <a:sym typeface="Open Sans"/>
                        </a:rPr>
                        <a:t>Noam Chomsky </a:t>
                      </a:r>
                      <a:r>
                        <a:rPr lang="en-US" sz="1800" dirty="0"/>
                        <a:t>decries finite-state Markov Models</a:t>
                      </a:r>
                      <a:endParaRPr sz="1800" dirty="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dirty="0"/>
                        <a:t>1980s</a:t>
                      </a:r>
                      <a:endParaRPr sz="1800" dirty="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dirty="0"/>
                        <a:t>1993</a:t>
                      </a:r>
                      <a:endParaRPr sz="1800" dirty="0"/>
                    </a:p>
                  </a:txBody>
                  <a:tcPr marL="91450" marR="91450" marT="45725" marB="45725"/>
                </a:tc>
                <a:tc>
                  <a:txBody>
                    <a:bodyPr/>
                    <a:lstStyle/>
                    <a:p>
                      <a:pPr marL="0" marR="0" lvl="0" indent="0" algn="l" rtl="0">
                        <a:spcBef>
                          <a:spcPts val="0"/>
                        </a:spcBef>
                        <a:spcAft>
                          <a:spcPts val="0"/>
                        </a:spcAft>
                        <a:buNone/>
                      </a:pPr>
                      <a:r>
                        <a:rPr lang="en-US" sz="1800" dirty="0"/>
                        <a:t>Jelinek and team develops statistical machine translation</a:t>
                      </a:r>
                    </a:p>
                    <a:p>
                      <a:pPr marL="0" marR="0" lvl="0" indent="0" algn="ctr" rtl="0">
                        <a:spcBef>
                          <a:spcPts val="0"/>
                        </a:spcBef>
                        <a:spcAft>
                          <a:spcPts val="0"/>
                        </a:spcAft>
                        <a:buNone/>
                      </a:pPr>
                      <a:r>
                        <a:rPr lang="en-US" sz="1800" dirty="0" err="1"/>
                        <a:t>argmax_e</a:t>
                      </a:r>
                      <a:r>
                        <a:rPr lang="en-US" sz="1800" dirty="0"/>
                        <a:t> p(</a:t>
                      </a:r>
                      <a:r>
                        <a:rPr lang="en-US" sz="1800" dirty="0" err="1"/>
                        <a:t>e|f</a:t>
                      </a:r>
                      <a:r>
                        <a:rPr lang="en-US" sz="1800" dirty="0"/>
                        <a:t>) = p(e) p(</a:t>
                      </a:r>
                      <a:r>
                        <a:rPr lang="en-US" sz="1800" dirty="0" err="1"/>
                        <a:t>f|e</a:t>
                      </a:r>
                      <a:r>
                        <a:rPr lang="en-US" sz="1800" dirty="0"/>
                        <a:t>)</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r h="8885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2816113121"/>
                  </a:ext>
                </a:extLst>
              </a:tr>
            </a:tbl>
          </a:graphicData>
        </a:graphic>
      </p:graphicFrame>
      <p:pic>
        <p:nvPicPr>
          <p:cNvPr id="2" name="Picture 1">
            <a:extLst>
              <a:ext uri="{FF2B5EF4-FFF2-40B4-BE49-F238E27FC236}">
                <a16:creationId xmlns:a16="http://schemas.microsoft.com/office/drawing/2014/main" id="{2E8A9DE9-D32F-0F01-D234-FA410B20FB84}"/>
              </a:ext>
            </a:extLst>
          </p:cNvPr>
          <p:cNvPicPr>
            <a:picLocks noChangeAspect="1"/>
          </p:cNvPicPr>
          <p:nvPr/>
        </p:nvPicPr>
        <p:blipFill>
          <a:blip r:embed="rId3"/>
          <a:stretch>
            <a:fillRect/>
          </a:stretch>
        </p:blipFill>
        <p:spPr>
          <a:xfrm>
            <a:off x="9013371" y="-17929"/>
            <a:ext cx="3497944" cy="2623458"/>
          </a:xfrm>
          <a:prstGeom prst="rect">
            <a:avLst/>
          </a:prstGeom>
        </p:spPr>
      </p:pic>
    </p:spTree>
    <p:extLst>
      <p:ext uri="{BB962C8B-B14F-4D97-AF65-F5344CB8AC3E}">
        <p14:creationId xmlns:p14="http://schemas.microsoft.com/office/powerpoint/2010/main" val="3512200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
        <p:nvSpPr>
          <p:cNvPr id="3" name="Google Shape;75;g92b3bf485b_0_0">
            <a:extLst>
              <a:ext uri="{FF2B5EF4-FFF2-40B4-BE49-F238E27FC236}">
                <a16:creationId xmlns:a16="http://schemas.microsoft.com/office/drawing/2014/main" id="{10B7E043-82A9-F9BE-5DAB-25C4061620BD}"/>
              </a:ext>
            </a:extLst>
          </p:cNvPr>
          <p:cNvSpPr/>
          <p:nvPr/>
        </p:nvSpPr>
        <p:spPr>
          <a:xfrm>
            <a:off x="5304879" y="426288"/>
            <a:ext cx="5011721" cy="1860602"/>
          </a:xfrm>
          <a:prstGeom prst="wedgeRoundRectCallout">
            <a:avLst>
              <a:gd name="adj1" fmla="val 47628"/>
              <a:gd name="adj2" fmla="val 1070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instructor’s office hours this Monday – I’ll be at the </a:t>
            </a:r>
            <a:r>
              <a:rPr lang="en-US" sz="2500" b="1" dirty="0" err="1">
                <a:latin typeface="Open Sans"/>
                <a:ea typeface="Open Sans"/>
                <a:cs typeface="Open Sans"/>
                <a:sym typeface="Open Sans"/>
              </a:rPr>
              <a:t>OpenAI</a:t>
            </a:r>
            <a:r>
              <a:rPr lang="en-US" sz="2500" b="1" dirty="0">
                <a:latin typeface="Open Sans"/>
                <a:ea typeface="Open Sans"/>
                <a:cs typeface="Open Sans"/>
                <a:sym typeface="Open Sans"/>
              </a:rPr>
              <a:t> Developers’ Conference.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extLst>
      <p:ext uri="{BB962C8B-B14F-4D97-AF65-F5344CB8AC3E}">
        <p14:creationId xmlns:p14="http://schemas.microsoft.com/office/powerpoint/2010/main" val="2063715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extLst>
      <p:ext uri="{BB962C8B-B14F-4D97-AF65-F5344CB8AC3E}">
        <p14:creationId xmlns:p14="http://schemas.microsoft.com/office/powerpoint/2010/main" val="4131572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269936" y="2909629"/>
            <a:ext cx="7213600" cy="167167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 Worked Example</a:t>
            </a:r>
            <a:endParaRPr dirty="0"/>
          </a:p>
        </p:txBody>
      </p:sp>
      <p:sp>
        <p:nvSpPr>
          <p:cNvPr id="476" name="Google Shape;476;p40"/>
          <p:cNvSpPr txBox="1">
            <a:spLocks noGrp="1"/>
          </p:cNvSpPr>
          <p:nvPr>
            <p:ph type="body" idx="1"/>
          </p:nvPr>
        </p:nvSpPr>
        <p:spPr>
          <a:xfrm>
            <a:off x="6096000" y="1778088"/>
            <a:ext cx="5366657" cy="203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3200"/>
              <a:buNone/>
            </a:pPr>
            <a:r>
              <a:rPr lang="en-US" sz="3200" dirty="0">
                <a:latin typeface="Calibri"/>
                <a:ea typeface="Calibri"/>
                <a:cs typeface="Calibri"/>
                <a:sym typeface="Calibri"/>
              </a:rPr>
              <a:t>&lt;s&gt; I am Sam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Sam I 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I do not like green eggs and ham &lt;/s&gt;</a:t>
            </a:r>
            <a:endParaRPr dirty="0"/>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2" name="Google Shape;468;p39">
            <a:extLst>
              <a:ext uri="{FF2B5EF4-FFF2-40B4-BE49-F238E27FC236}">
                <a16:creationId xmlns:a16="http://schemas.microsoft.com/office/drawing/2014/main" id="{542BF675-C9B4-090A-A523-A3C4F686BFE9}"/>
              </a:ext>
            </a:extLst>
          </p:cNvPr>
          <p:cNvPicPr preferRelativeResize="0"/>
          <p:nvPr/>
        </p:nvPicPr>
        <p:blipFill rotWithShape="1">
          <a:blip r:embed="rId4">
            <a:alphaModFix/>
          </a:blip>
          <a:srcRect/>
          <a:stretch/>
        </p:blipFill>
        <p:spPr>
          <a:xfrm>
            <a:off x="729343" y="2070231"/>
            <a:ext cx="4757057" cy="1102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444289668"/>
              </p:ext>
            </p:extLst>
          </p:nvPr>
        </p:nvGraphicFramePr>
        <p:xfrm>
          <a:off x="142762" y="1484142"/>
          <a:ext cx="11494150" cy="4672816"/>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44108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97903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1084234">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1084234">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3"/>
                  </a:ext>
                </a:extLst>
              </a:tr>
              <a:tr h="1084234">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8198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mc:AlternateContent xmlns:mc="http://schemas.openxmlformats.org/markup-compatibility/2006" xmlns:a14="http://schemas.microsoft.com/office/drawing/2010/main">
        <mc:Choice Requires="a14">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e>
                                </m:nary>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𝑤𝑜𝑟𝑑𝑠</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ar-AE"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xmlns="">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831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29524" t="-97143" r="-202857" b="-495714"/>
                          </a:stretch>
                        </a:blipFill>
                      </a:tcPr>
                    </a:tc>
                    <a:tc>
                      <a:txBody>
                        <a:bodyPr/>
                        <a:lstStyle/>
                        <a:p>
                          <a:endParaRPr lang="en-US"/>
                        </a:p>
                      </a:txBody>
                      <a:tcPr marL="91450" marR="91450" marT="45725" marB="45725">
                        <a:blipFill>
                          <a:blip r:embed="rId3"/>
                          <a:stretch>
                            <a:fillRect l="-113679" t="-97143" r="-472" b="-495714"/>
                          </a:stretch>
                        </a:blipFill>
                      </a:tcPr>
                    </a:tc>
                    <a:extLst>
                      <a:ext uri="{0D108BD9-81ED-4DB2-BD59-A6C34878D82A}">
                        <a16:rowId xmlns:a16="http://schemas.microsoft.com/office/drawing/2014/main" val="10001"/>
                      </a:ext>
                    </a:extLst>
                  </a:tr>
                  <a:tr h="1114689">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29524" t="-156818" r="-202857" b="-294318"/>
                          </a:stretch>
                        </a:blipFill>
                      </a:tcPr>
                    </a:tc>
                    <a:tc>
                      <a:txBody>
                        <a:bodyPr/>
                        <a:lstStyle/>
                        <a:p>
                          <a:endParaRPr lang="en-US"/>
                        </a:p>
                      </a:txBody>
                      <a:tcPr marL="91450" marR="91450" marT="45725" marB="45725">
                        <a:blipFill>
                          <a:blip r:embed="rId3"/>
                          <a:stretch>
                            <a:fillRect l="-113679" t="-156818" r="-472" b="-294318"/>
                          </a:stretch>
                        </a:blipFill>
                      </a:tcPr>
                    </a:tc>
                    <a:extLst>
                      <a:ext uri="{0D108BD9-81ED-4DB2-BD59-A6C34878D82A}">
                        <a16:rowId xmlns:a16="http://schemas.microsoft.com/office/drawing/2014/main" val="10002"/>
                      </a:ext>
                    </a:extLst>
                  </a:tr>
                  <a:tr h="1114689">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endParaRPr lang="en-US"/>
                        </a:p>
                      </a:txBody>
                      <a:tcPr marL="91450" marR="91450" marT="45725" marB="45725">
                        <a:blipFill>
                          <a:blip r:embed="rId3"/>
                          <a:stretch>
                            <a:fillRect l="-129524" t="-256818" r="-202857" b="-194318"/>
                          </a:stretch>
                        </a:blipFill>
                      </a:tcPr>
                    </a:tc>
                    <a:tc>
                      <a:txBody>
                        <a:bodyPr/>
                        <a:lstStyle/>
                        <a:p>
                          <a:endParaRPr lang="en-US"/>
                        </a:p>
                      </a:txBody>
                      <a:tcPr marL="91450" marR="91450" marT="45725" marB="45725">
                        <a:blipFill>
                          <a:blip r:embed="rId3"/>
                          <a:stretch>
                            <a:fillRect l="-113679" t="-256818" r="-472" b="-194318"/>
                          </a:stretch>
                        </a:blipFill>
                      </a:tcPr>
                    </a:tc>
                    <a:extLst>
                      <a:ext uri="{0D108BD9-81ED-4DB2-BD59-A6C34878D82A}">
                        <a16:rowId xmlns:a16="http://schemas.microsoft.com/office/drawing/2014/main" val="10003"/>
                      </a:ext>
                    </a:extLst>
                  </a:tr>
                  <a:tr h="1114689">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29524" t="-356818" r="-202857" b="-94318"/>
                          </a:stretch>
                        </a:blipFill>
                      </a:tcPr>
                    </a:tc>
                    <a:tc>
                      <a:txBody>
                        <a:bodyPr/>
                        <a:lstStyle/>
                        <a:p>
                          <a:endParaRPr lang="en-US"/>
                        </a:p>
                      </a:txBody>
                      <a:tcPr marL="91450" marR="91450" marT="45725" marB="45725">
                        <a:blipFill>
                          <a:blip r:embed="rId3"/>
                          <a:stretch>
                            <a:fillRect l="-113679" t="-356818" r="-472" b="-94318"/>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1139265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dirty="0">
                <a:solidFill>
                  <a:schemeClr val="dk1"/>
                </a:solidFill>
                <a:latin typeface="Open Sans"/>
                <a:ea typeface="Open Sans"/>
                <a:cs typeface="Open Sans"/>
                <a:sym typeface="Open Sans"/>
              </a:rPr>
              <a:t>https://</a:t>
            </a:r>
            <a:r>
              <a:rPr lang="en-US" sz="2133" u="sng" dirty="0" err="1">
                <a:solidFill>
                  <a:schemeClr val="dk1"/>
                </a:solidFill>
                <a:latin typeface="Open Sans"/>
                <a:ea typeface="Open Sans"/>
                <a:cs typeface="Open Sans"/>
                <a:sym typeface="Open Sans"/>
              </a:rPr>
              <a:t>ai.googleblog.com</a:t>
            </a:r>
            <a:r>
              <a:rPr lang="en-US" sz="2133" u="sng" dirty="0">
                <a:solidFill>
                  <a:schemeClr val="dk1"/>
                </a:solidFill>
                <a:latin typeface="Open Sans"/>
                <a:ea typeface="Open Sans"/>
                <a:cs typeface="Open Sans"/>
                <a:sym typeface="Open Sans"/>
              </a:rPr>
              <a:t>/2006/08/all-our-n-gram-are-belong-to-</a:t>
            </a:r>
            <a:r>
              <a:rPr lang="en-US" sz="2133" u="sng" dirty="0" err="1">
                <a:solidFill>
                  <a:schemeClr val="dk1"/>
                </a:solidFill>
                <a:latin typeface="Open Sans"/>
                <a:ea typeface="Open Sans"/>
                <a:cs typeface="Open Sans"/>
                <a:sym typeface="Open Sans"/>
              </a:rPr>
              <a:t>you.html</a:t>
            </a:r>
            <a:endParaRPr sz="2133" dirty="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2E41-2578-47F3-300F-4A868AAED26A}"/>
              </a:ext>
            </a:extLst>
          </p:cNvPr>
          <p:cNvSpPr>
            <a:spLocks noGrp="1"/>
          </p:cNvSpPr>
          <p:nvPr>
            <p:ph type="title"/>
          </p:nvPr>
        </p:nvSpPr>
        <p:spPr/>
        <p:txBody>
          <a:bodyPr/>
          <a:lstStyle/>
          <a:p>
            <a:r>
              <a:rPr lang="en-US" dirty="0"/>
              <a:t>Google Book N-Grams</a:t>
            </a:r>
          </a:p>
        </p:txBody>
      </p:sp>
      <p:sp>
        <p:nvSpPr>
          <p:cNvPr id="6" name="TextBox 5">
            <a:hlinkClick r:id="rId3"/>
            <a:extLst>
              <a:ext uri="{FF2B5EF4-FFF2-40B4-BE49-F238E27FC236}">
                <a16:creationId xmlns:a16="http://schemas.microsoft.com/office/drawing/2014/main" id="{FD349881-4B92-940E-E746-C41E134B6359}"/>
              </a:ext>
            </a:extLst>
          </p:cNvPr>
          <p:cNvSpPr txBox="1"/>
          <p:nvPr/>
        </p:nvSpPr>
        <p:spPr>
          <a:xfrm>
            <a:off x="718457" y="1137177"/>
            <a:ext cx="7013121" cy="400110"/>
          </a:xfrm>
          <a:prstGeom prst="rect">
            <a:avLst/>
          </a:prstGeom>
          <a:noFill/>
        </p:spPr>
        <p:txBody>
          <a:bodyPr wrap="square">
            <a:spAutoFit/>
          </a:bodyPr>
          <a:lstStyle/>
          <a:p>
            <a:r>
              <a:rPr lang="en-US" sz="2000" dirty="0">
                <a:hlinkClick r:id="rId3"/>
              </a:rPr>
              <a:t>https://books.google.com/ngrams</a:t>
            </a:r>
            <a:endParaRPr lang="en-US" sz="2000" dirty="0"/>
          </a:p>
        </p:txBody>
      </p:sp>
      <p:pic>
        <p:nvPicPr>
          <p:cNvPr id="7" name="Picture 6">
            <a:extLst>
              <a:ext uri="{FF2B5EF4-FFF2-40B4-BE49-F238E27FC236}">
                <a16:creationId xmlns:a16="http://schemas.microsoft.com/office/drawing/2014/main" id="{7607EA40-998E-545B-81F7-6392FA7CDB51}"/>
              </a:ext>
            </a:extLst>
          </p:cNvPr>
          <p:cNvPicPr>
            <a:picLocks noChangeAspect="1"/>
          </p:cNvPicPr>
          <p:nvPr/>
        </p:nvPicPr>
        <p:blipFill>
          <a:blip r:embed="rId4"/>
          <a:stretch>
            <a:fillRect/>
          </a:stretch>
        </p:blipFill>
        <p:spPr>
          <a:xfrm>
            <a:off x="0" y="1909229"/>
            <a:ext cx="12207048" cy="4385494"/>
          </a:xfrm>
          <a:prstGeom prst="rect">
            <a:avLst/>
          </a:prstGeom>
        </p:spPr>
      </p:pic>
    </p:spTree>
    <p:extLst>
      <p:ext uri="{BB962C8B-B14F-4D97-AF65-F5344CB8AC3E}">
        <p14:creationId xmlns:p14="http://schemas.microsoft.com/office/powerpoint/2010/main" val="3756094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F31F-1CF6-55FC-6551-521E64A2B1BB}"/>
              </a:ext>
            </a:extLst>
          </p:cNvPr>
          <p:cNvSpPr>
            <a:spLocks noGrp="1"/>
          </p:cNvSpPr>
          <p:nvPr>
            <p:ph type="title"/>
          </p:nvPr>
        </p:nvSpPr>
        <p:spPr/>
        <p:txBody>
          <a:bodyPr/>
          <a:lstStyle/>
          <a:p>
            <a:r>
              <a:rPr lang="en-US" dirty="0"/>
              <a:t>Evaluation and Perplexity</a:t>
            </a:r>
          </a:p>
        </p:txBody>
      </p:sp>
      <p:sp>
        <p:nvSpPr>
          <p:cNvPr id="3" name="Text Placeholder 2">
            <a:extLst>
              <a:ext uri="{FF2B5EF4-FFF2-40B4-BE49-F238E27FC236}">
                <a16:creationId xmlns:a16="http://schemas.microsoft.com/office/drawing/2014/main" id="{EA930530-170C-D996-F8C3-DC124895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6686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9F50-0733-47E1-3481-F1B6E1E2DD57}"/>
              </a:ext>
            </a:extLst>
          </p:cNvPr>
          <p:cNvSpPr>
            <a:spLocks noGrp="1"/>
          </p:cNvSpPr>
          <p:nvPr>
            <p:ph type="title"/>
          </p:nvPr>
        </p:nvSpPr>
        <p:spPr/>
        <p:txBody>
          <a:bodyPr/>
          <a:lstStyle/>
          <a:p>
            <a:r>
              <a:rPr lang="en-US" dirty="0"/>
              <a:t>Evaluation: How Good is Our Model</a:t>
            </a:r>
          </a:p>
        </p:txBody>
      </p:sp>
      <p:sp>
        <p:nvSpPr>
          <p:cNvPr id="3" name="Text Placeholder 2">
            <a:extLst>
              <a:ext uri="{FF2B5EF4-FFF2-40B4-BE49-F238E27FC236}">
                <a16:creationId xmlns:a16="http://schemas.microsoft.com/office/drawing/2014/main" id="{FC3F2229-681A-D3AE-4732-09AEC8D8B065}"/>
              </a:ext>
            </a:extLst>
          </p:cNvPr>
          <p:cNvSpPr>
            <a:spLocks noGrp="1"/>
          </p:cNvSpPr>
          <p:nvPr>
            <p:ph type="body"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t>training set</a:t>
            </a:r>
            <a:r>
              <a:rPr lang="en-US" dirty="0"/>
              <a:t>.</a:t>
            </a:r>
          </a:p>
          <a:p>
            <a:r>
              <a:rPr lang="en-US" dirty="0"/>
              <a:t>We test the model’s performance on data we haven’t seen.</a:t>
            </a:r>
          </a:p>
          <a:p>
            <a:pPr lvl="1"/>
            <a:r>
              <a:rPr lang="en-US" dirty="0"/>
              <a:t>A </a:t>
            </a:r>
            <a:r>
              <a:rPr lang="en-US" b="1" dirty="0"/>
              <a:t>test set </a:t>
            </a:r>
            <a:r>
              <a:rPr lang="en-US" dirty="0"/>
              <a:t>is an unseen dataset that is different from our training set, totally unused.</a:t>
            </a:r>
          </a:p>
          <a:p>
            <a:pPr lvl="1"/>
            <a:r>
              <a:rPr lang="en-US" dirty="0"/>
              <a:t>An </a:t>
            </a:r>
            <a:r>
              <a:rPr lang="en-US" b="1" dirty="0"/>
              <a:t>evaluation metric </a:t>
            </a:r>
            <a:r>
              <a:rPr lang="en-US" dirty="0"/>
              <a:t>tells us how well our model does on the test set.</a:t>
            </a:r>
          </a:p>
        </p:txBody>
      </p:sp>
    </p:spTree>
    <p:extLst>
      <p:ext uri="{BB962C8B-B14F-4D97-AF65-F5344CB8AC3E}">
        <p14:creationId xmlns:p14="http://schemas.microsoft.com/office/powerpoint/2010/main" val="3655811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D745-51C4-3A82-5285-F7578BAD6A58}"/>
              </a:ext>
            </a:extLst>
          </p:cNvPr>
          <p:cNvSpPr>
            <a:spLocks noGrp="1"/>
          </p:cNvSpPr>
          <p:nvPr>
            <p:ph type="title"/>
          </p:nvPr>
        </p:nvSpPr>
        <p:spPr/>
        <p:txBody>
          <a:bodyPr/>
          <a:lstStyle/>
          <a:p>
            <a:r>
              <a:rPr lang="en-US" dirty="0"/>
              <a:t>Training on the Test Set</a:t>
            </a:r>
          </a:p>
        </p:txBody>
      </p:sp>
      <p:sp>
        <p:nvSpPr>
          <p:cNvPr id="3" name="Text Placeholder 2">
            <a:extLst>
              <a:ext uri="{FF2B5EF4-FFF2-40B4-BE49-F238E27FC236}">
                <a16:creationId xmlns:a16="http://schemas.microsoft.com/office/drawing/2014/main" id="{CA2CECFC-3EAA-B078-A349-5712157DC2A4}"/>
              </a:ext>
            </a:extLst>
          </p:cNvPr>
          <p:cNvSpPr>
            <a:spLocks noGrp="1"/>
          </p:cNvSpPr>
          <p:nvPr>
            <p:ph type="body"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p:txBody>
      </p:sp>
    </p:spTree>
    <p:extLst>
      <p:ext uri="{BB962C8B-B14F-4D97-AF65-F5344CB8AC3E}">
        <p14:creationId xmlns:p14="http://schemas.microsoft.com/office/powerpoint/2010/main" val="4226907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2D7D-5B15-F0B8-C707-94CD7D3C75C1}"/>
              </a:ext>
            </a:extLst>
          </p:cNvPr>
          <p:cNvSpPr>
            <a:spLocks noGrp="1"/>
          </p:cNvSpPr>
          <p:nvPr>
            <p:ph type="title"/>
          </p:nvPr>
        </p:nvSpPr>
        <p:spPr/>
        <p:txBody>
          <a:bodyPr/>
          <a:lstStyle/>
          <a:p>
            <a:r>
              <a:rPr lang="en-US" dirty="0"/>
              <a:t>Extrinsic Evaluation of Language Models</a:t>
            </a:r>
          </a:p>
        </p:txBody>
      </p:sp>
      <p:pic>
        <p:nvPicPr>
          <p:cNvPr id="4" name="Content Placeholder 1">
            <a:extLst>
              <a:ext uri="{FF2B5EF4-FFF2-40B4-BE49-F238E27FC236}">
                <a16:creationId xmlns:a16="http://schemas.microsoft.com/office/drawing/2014/main" id="{67A8A78E-CD99-61D9-142C-9AD5C3F2F0E3}"/>
              </a:ext>
            </a:extLst>
          </p:cNvPr>
          <p:cNvPicPr>
            <a:picLocks noGrp="1" noChangeAspect="1"/>
          </p:cNvPicPr>
          <p:nvPr>
            <p:ph sz="quarter" idx="1"/>
          </p:nvPr>
        </p:nvPicPr>
        <p:blipFill rotWithShape="1">
          <a:blip r:embed="rId3"/>
          <a:srcRect t="4000" b="441"/>
          <a:stretch/>
        </p:blipFill>
        <p:spPr>
          <a:xfrm>
            <a:off x="1276727" y="1348547"/>
            <a:ext cx="9144023" cy="4915066"/>
          </a:xfrm>
          <a:prstGeom prst="rect">
            <a:avLst/>
          </a:prstGeom>
        </p:spPr>
      </p:pic>
    </p:spTree>
    <p:extLst>
      <p:ext uri="{BB962C8B-B14F-4D97-AF65-F5344CB8AC3E}">
        <p14:creationId xmlns:p14="http://schemas.microsoft.com/office/powerpoint/2010/main" val="418075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34CB-F904-4AF2-25F8-FC9E21BE7810}"/>
              </a:ext>
            </a:extLst>
          </p:cNvPr>
          <p:cNvSpPr>
            <a:spLocks noGrp="1"/>
          </p:cNvSpPr>
          <p:nvPr>
            <p:ph type="title"/>
          </p:nvPr>
        </p:nvSpPr>
        <p:spPr/>
        <p:txBody>
          <a:bodyPr>
            <a:normAutofit/>
          </a:bodyPr>
          <a:lstStyle/>
          <a:p>
            <a:r>
              <a:rPr lang="en-US" dirty="0"/>
              <a:t>Difficulty of extrinsic (task-based) evaluation of LMs</a:t>
            </a:r>
          </a:p>
        </p:txBody>
      </p:sp>
      <p:sp>
        <p:nvSpPr>
          <p:cNvPr id="3" name="Text Placeholder 2">
            <a:extLst>
              <a:ext uri="{FF2B5EF4-FFF2-40B4-BE49-F238E27FC236}">
                <a16:creationId xmlns:a16="http://schemas.microsoft.com/office/drawing/2014/main" id="{0EF1187F-0EB9-54DB-A229-5C114D07118C}"/>
              </a:ext>
            </a:extLst>
          </p:cNvPr>
          <p:cNvSpPr>
            <a:spLocks noGrp="1"/>
          </p:cNvSpPr>
          <p:nvPr>
            <p:ph type="body" idx="1"/>
          </p:nvPr>
        </p:nvSpPr>
        <p:spPr/>
        <p:txBody>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717004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Tree>
    <p:extLst>
      <p:ext uri="{BB962C8B-B14F-4D97-AF65-F5344CB8AC3E}">
        <p14:creationId xmlns:p14="http://schemas.microsoft.com/office/powerpoint/2010/main" val="28948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endParaRPr lang="en-US" sz="2000" dirty="0">
              <a:solidFill>
                <a:srgbClr val="FF0000"/>
              </a:solidFill>
              <a:latin typeface="Calibri"/>
              <a:cs typeface="Calibri"/>
            </a:endParaRPr>
          </a:p>
        </p:txBody>
      </p:sp>
      <p:sp>
        <p:nvSpPr>
          <p:cNvPr id="5" name="Text Box 6">
            <a:extLst>
              <a:ext uri="{FF2B5EF4-FFF2-40B4-BE49-F238E27FC236}">
                <a16:creationId xmlns:a16="http://schemas.microsoft.com/office/drawing/2014/main" id="{FA9AAA25-0DA6-1B0C-DD77-6D3AE815C5D0}"/>
              </a:ext>
            </a:extLst>
          </p:cNvPr>
          <p:cNvSpPr txBox="1">
            <a:spLocks noChangeArrowheads="1"/>
          </p:cNvSpPr>
          <p:nvPr/>
        </p:nvSpPr>
        <p:spPr bwMode="auto">
          <a:xfrm>
            <a:off x="6948715" y="2151727"/>
            <a:ext cx="2636156" cy="3170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t>mushrooms 0.1</a:t>
            </a:r>
          </a:p>
          <a:p>
            <a:pPr eaLnBrk="1" hangingPunct="1">
              <a:spcBef>
                <a:spcPct val="50000"/>
              </a:spcBef>
            </a:pPr>
            <a:r>
              <a:rPr lang="en-US" sz="2000" dirty="0"/>
              <a:t>pepperoni 0.1</a:t>
            </a:r>
          </a:p>
          <a:p>
            <a:pPr eaLnBrk="1" hangingPunct="1">
              <a:spcBef>
                <a:spcPct val="50000"/>
              </a:spcBef>
            </a:pPr>
            <a:r>
              <a:rPr lang="en-US" sz="2000" dirty="0"/>
              <a:t>anchovies 0.01</a:t>
            </a:r>
          </a:p>
          <a:p>
            <a:pPr eaLnBrk="1" hangingPunct="1">
              <a:spcBef>
                <a:spcPct val="50000"/>
              </a:spcBef>
            </a:pPr>
            <a:r>
              <a:rPr lang="en-US" sz="2000" dirty="0"/>
              <a:t>….</a:t>
            </a:r>
          </a:p>
          <a:p>
            <a:pPr eaLnBrk="1" hangingPunct="1">
              <a:spcBef>
                <a:spcPct val="50000"/>
              </a:spcBef>
            </a:pPr>
            <a:r>
              <a:rPr lang="en-US" sz="2000" dirty="0"/>
              <a:t>fried rice 0.0001</a:t>
            </a:r>
          </a:p>
          <a:p>
            <a:pPr eaLnBrk="1" hangingPunct="1">
              <a:spcBef>
                <a:spcPct val="50000"/>
              </a:spcBef>
            </a:pPr>
            <a:r>
              <a:rPr lang="en-US" sz="2000" dirty="0"/>
              <a:t>….</a:t>
            </a:r>
          </a:p>
          <a:p>
            <a:pPr eaLnBrk="1" hangingPunct="1">
              <a:spcBef>
                <a:spcPct val="50000"/>
              </a:spcBef>
            </a:pPr>
            <a:r>
              <a:rPr lang="en-US" sz="2000" dirty="0"/>
              <a:t>and 1e-100</a:t>
            </a:r>
          </a:p>
        </p:txBody>
      </p:sp>
      <p:sp>
        <p:nvSpPr>
          <p:cNvPr id="6" name="AutoShape 7">
            <a:extLst>
              <a:ext uri="{FF2B5EF4-FFF2-40B4-BE49-F238E27FC236}">
                <a16:creationId xmlns:a16="http://schemas.microsoft.com/office/drawing/2014/main" id="{4164F5A5-5FAB-A33C-2D3C-EE8BEF872681}"/>
              </a:ext>
            </a:extLst>
          </p:cNvPr>
          <p:cNvSpPr>
            <a:spLocks/>
          </p:cNvSpPr>
          <p:nvPr/>
        </p:nvSpPr>
        <p:spPr bwMode="auto">
          <a:xfrm>
            <a:off x="6481354" y="2151727"/>
            <a:ext cx="439359" cy="3170098"/>
          </a:xfrm>
          <a:prstGeom prst="leftBrace">
            <a:avLst>
              <a:gd name="adj1" fmla="val 75000"/>
              <a:gd name="adj2" fmla="val 29565"/>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000"/>
          </a:p>
        </p:txBody>
      </p:sp>
    </p:spTree>
    <p:extLst>
      <p:ext uri="{BB962C8B-B14F-4D97-AF65-F5344CB8AC3E}">
        <p14:creationId xmlns:p14="http://schemas.microsoft.com/office/powerpoint/2010/main" val="1697509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349730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a:lnSpc>
                <a:spcPct val="90000"/>
              </a:lnSpc>
            </a:pPr>
            <a:r>
              <a:rPr lang="en-US" dirty="0">
                <a:latin typeface="Calibri"/>
                <a:ea typeface="ＭＳ Ｐゴシック" charset="0"/>
                <a:cs typeface="Calibri"/>
              </a:rPr>
              <a:t>A better model of a text</a:t>
            </a:r>
          </a:p>
          <a:p>
            <a:pPr marL="571500" lvl="1" indent="0">
              <a:lnSpc>
                <a:spcPct val="90000"/>
              </a:lnSpc>
              <a:buNone/>
            </a:pPr>
            <a:r>
              <a:rPr lang="en-US" dirty="0">
                <a:latin typeface="Calibri"/>
                <a:ea typeface="ＭＳ Ｐゴシック" charset="0"/>
                <a:cs typeface="Calibri"/>
              </a:rPr>
              <a:t> is one that assigns a higher probability to the word that actually occurs</a:t>
            </a: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2045389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A69-234B-EA78-E272-B2A110CABC00}"/>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33C6FC81-75B5-C3AA-E4FE-9FB7955590A9}"/>
              </a:ext>
            </a:extLst>
          </p:cNvPr>
          <p:cNvSpPr>
            <a:spLocks noGrp="1"/>
          </p:cNvSpPr>
          <p:nvPr>
            <p:ph type="body" idx="1"/>
          </p:nvPr>
        </p:nvSpPr>
        <p:spPr/>
        <p:txBody>
          <a:body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a:p>
            <a:pPr lvl="1"/>
            <a:endParaRPr lang="en-US" dirty="0">
              <a:latin typeface="Calibri" charset="0"/>
            </a:endParaRPr>
          </a:p>
          <a:p>
            <a:pPr marL="114300" indent="0"/>
            <a:r>
              <a:rPr lang="en-US" dirty="0">
                <a:latin typeface="Calibri" charset="0"/>
              </a:rPr>
              <a:t>Perplexity is the inverse probability of the test set, </a:t>
            </a:r>
            <a:br>
              <a:rPr lang="en-US" dirty="0">
                <a:latin typeface="Calibri" charset="0"/>
              </a:rPr>
            </a:br>
            <a:r>
              <a:rPr lang="en-US" dirty="0">
                <a:latin typeface="Calibri" charset="0"/>
              </a:rPr>
              <a:t>normalized by the number of words</a:t>
            </a:r>
          </a:p>
          <a:p>
            <a:endParaRPr lang="en-US" dirty="0"/>
          </a:p>
          <a:p>
            <a:endParaRPr lang="en-US" dirty="0"/>
          </a:p>
          <a:p>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r>
              <a:rPr lang="en-US" b="1" dirty="0">
                <a:latin typeface="Calibri"/>
                <a:cs typeface="Calibri"/>
              </a:rPr>
              <a:t>Minimizing perplexity is the same as maximizing probability</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49EA26-31BD-D24E-B8B4-0BCFAB2B781A}"/>
                  </a:ext>
                </a:extLst>
              </p:cNvPr>
              <p:cNvSpPr txBox="1"/>
              <p:nvPr/>
            </p:nvSpPr>
            <p:spPr>
              <a:xfrm>
                <a:off x="6378102" y="2500438"/>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xmlns="">
          <p:sp>
            <p:nvSpPr>
              <p:cNvPr id="4" name="TextBox 3">
                <a:extLst>
                  <a:ext uri="{FF2B5EF4-FFF2-40B4-BE49-F238E27FC236}">
                    <a16:creationId xmlns:a16="http://schemas.microsoft.com/office/drawing/2014/main" id="{7A49EA26-31BD-D24E-B8B4-0BCFAB2B781A}"/>
                  </a:ext>
                </a:extLst>
              </p:cNvPr>
              <p:cNvSpPr txBox="1">
                <a:spLocks noRot="1" noChangeAspect="1" noMove="1" noResize="1" noEditPoints="1" noAdjustHandles="1" noChangeArrowheads="1" noChangeShapeType="1" noTextEdit="1"/>
              </p:cNvSpPr>
              <p:nvPr/>
            </p:nvSpPr>
            <p:spPr>
              <a:xfrm>
                <a:off x="6378102" y="2500438"/>
                <a:ext cx="2088905" cy="914930"/>
              </a:xfrm>
              <a:prstGeom prst="rect">
                <a:avLst/>
              </a:prstGeom>
              <a:blipFill>
                <a:blip r:embed="rId3"/>
                <a:stretch>
                  <a:fillRect l="-1818" r="-60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CEA6C7F-5D0C-3E49-D84F-D65A44362A4C}"/>
              </a:ext>
            </a:extLst>
          </p:cNvPr>
          <p:cNvGrpSpPr/>
          <p:nvPr/>
        </p:nvGrpSpPr>
        <p:grpSpPr>
          <a:xfrm>
            <a:off x="4816553" y="3619178"/>
            <a:ext cx="6098720" cy="1015984"/>
            <a:chOff x="4816553" y="3619178"/>
            <a:chExt cx="6098720" cy="1015984"/>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A85BDA3-0AED-D019-33A8-7E84E4AAA75F}"/>
                    </a:ext>
                  </a:extLst>
                </p:cNvPr>
                <p:cNvSpPr txBox="1"/>
                <p:nvPr/>
              </p:nvSpPr>
              <p:spPr>
                <a:xfrm>
                  <a:off x="6013843" y="3619178"/>
                  <a:ext cx="2851165"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xmlns="">
            <p:sp>
              <p:nvSpPr>
                <p:cNvPr id="5" name="TextBox 4">
                  <a:extLst>
                    <a:ext uri="{FF2B5EF4-FFF2-40B4-BE49-F238E27FC236}">
                      <a16:creationId xmlns:a16="http://schemas.microsoft.com/office/drawing/2014/main" id="{0A85BDA3-0AED-D019-33A8-7E84E4AAA75F}"/>
                    </a:ext>
                  </a:extLst>
                </p:cNvPr>
                <p:cNvSpPr txBox="1">
                  <a:spLocks noRot="1" noChangeAspect="1" noMove="1" noResize="1" noEditPoints="1" noAdjustHandles="1" noChangeArrowheads="1" noChangeShapeType="1" noTextEdit="1"/>
                </p:cNvSpPr>
                <p:nvPr/>
              </p:nvSpPr>
              <p:spPr>
                <a:xfrm>
                  <a:off x="6013843" y="3619178"/>
                  <a:ext cx="2851165" cy="1015984"/>
                </a:xfrm>
                <a:prstGeom prst="rect">
                  <a:avLst/>
                </a:prstGeom>
                <a:blipFill>
                  <a:blip r:embed="rId4"/>
                  <a:stretch>
                    <a:fillRect l="-444" t="-58750" b="-8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C35238C-157A-CB01-2C66-C0A291D9AB42}"/>
                </a:ext>
              </a:extLst>
            </p:cNvPr>
            <p:cNvSpPr txBox="1"/>
            <p:nvPr/>
          </p:nvSpPr>
          <p:spPr>
            <a:xfrm>
              <a:off x="4816553" y="3926119"/>
              <a:ext cx="6098720" cy="307777"/>
            </a:xfrm>
            <a:prstGeom prst="rect">
              <a:avLst/>
            </a:prstGeom>
            <a:noFill/>
          </p:spPr>
          <p:txBody>
            <a:bodyPr wrap="square">
              <a:spAutoFit/>
            </a:bodyPr>
            <a:lstStyle/>
            <a:p>
              <a:r>
                <a:rPr lang="en-US" dirty="0">
                  <a:latin typeface="Calibri" charset="0"/>
                </a:rPr>
                <a:t>Chain rule</a:t>
              </a:r>
              <a:endParaRPr lang="en-US" dirty="0"/>
            </a:p>
          </p:txBody>
        </p:sp>
      </p:grpSp>
      <p:grpSp>
        <p:nvGrpSpPr>
          <p:cNvPr id="12" name="Group 11">
            <a:extLst>
              <a:ext uri="{FF2B5EF4-FFF2-40B4-BE49-F238E27FC236}">
                <a16:creationId xmlns:a16="http://schemas.microsoft.com/office/drawing/2014/main" id="{EC96D32A-B5F7-D63B-779D-4F1F6D1BECD7}"/>
              </a:ext>
            </a:extLst>
          </p:cNvPr>
          <p:cNvGrpSpPr/>
          <p:nvPr/>
        </p:nvGrpSpPr>
        <p:grpSpPr>
          <a:xfrm>
            <a:off x="4816553" y="4493469"/>
            <a:ext cx="6098720" cy="1015984"/>
            <a:chOff x="4816553" y="4493469"/>
            <a:chExt cx="6098720" cy="101598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3C45AA-E3B1-5A17-7165-326E60846B98}"/>
                    </a:ext>
                  </a:extLst>
                </p:cNvPr>
                <p:cNvSpPr txBox="1"/>
                <p:nvPr/>
              </p:nvSpPr>
              <p:spPr>
                <a:xfrm>
                  <a:off x="5815843" y="4493469"/>
                  <a:ext cx="2176109"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xmlns="">
            <p:sp>
              <p:nvSpPr>
                <p:cNvPr id="6" name="TextBox 5">
                  <a:extLst>
                    <a:ext uri="{FF2B5EF4-FFF2-40B4-BE49-F238E27FC236}">
                      <a16:creationId xmlns:a16="http://schemas.microsoft.com/office/drawing/2014/main" id="{BC3C45AA-E3B1-5A17-7165-326E60846B98}"/>
                    </a:ext>
                  </a:extLst>
                </p:cNvPr>
                <p:cNvSpPr txBox="1">
                  <a:spLocks noRot="1" noChangeAspect="1" noMove="1" noResize="1" noEditPoints="1" noAdjustHandles="1" noChangeArrowheads="1" noChangeShapeType="1" noTextEdit="1"/>
                </p:cNvSpPr>
                <p:nvPr/>
              </p:nvSpPr>
              <p:spPr>
                <a:xfrm>
                  <a:off x="5815843" y="4493469"/>
                  <a:ext cx="2176109" cy="1015984"/>
                </a:xfrm>
                <a:prstGeom prst="rect">
                  <a:avLst/>
                </a:prstGeom>
                <a:blipFill>
                  <a:blip r:embed="rId5"/>
                  <a:stretch>
                    <a:fillRect l="-578" t="-56790" b="-790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A315DAC-8FD6-4045-A6F8-87E912EC0EAF}"/>
                </a:ext>
              </a:extLst>
            </p:cNvPr>
            <p:cNvSpPr txBox="1"/>
            <p:nvPr/>
          </p:nvSpPr>
          <p:spPr>
            <a:xfrm>
              <a:off x="4816553" y="4764530"/>
              <a:ext cx="6098720" cy="307777"/>
            </a:xfrm>
            <a:prstGeom prst="rect">
              <a:avLst/>
            </a:prstGeom>
            <a:noFill/>
          </p:spPr>
          <p:txBody>
            <a:bodyPr wrap="square">
              <a:spAutoFit/>
            </a:bodyPr>
            <a:lstStyle/>
            <a:p>
              <a:r>
                <a:rPr lang="en-US" dirty="0">
                  <a:latin typeface="Calibri" charset="0"/>
                </a:rPr>
                <a:t>For bigrams</a:t>
              </a:r>
              <a:endParaRPr lang="en-US" dirty="0"/>
            </a:p>
          </p:txBody>
        </p:sp>
      </p:grpSp>
    </p:spTree>
    <p:extLst>
      <p:ext uri="{BB962C8B-B14F-4D97-AF65-F5344CB8AC3E}">
        <p14:creationId xmlns:p14="http://schemas.microsoft.com/office/powerpoint/2010/main" val="3579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dirty="0"/>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A28365-90A2-45EB-A898-EB4432C4B784}"/>
                  </a:ext>
                </a:extLst>
              </p:cNvPr>
              <p:cNvSpPr txBox="1"/>
              <p:nvPr/>
            </p:nvSpPr>
            <p:spPr>
              <a:xfrm>
                <a:off x="2829019" y="3377712"/>
                <a:ext cx="3702410" cy="24643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200" i="1">
                              <a:latin typeface="Cambria Math" panose="02040503050406030204" pitchFamily="18" charset="0"/>
                            </a:rPr>
                          </m:ctrlPr>
                        </m:eqArrPr>
                        <m:e>
                          <m:r>
                            <a:rPr lang="en-US" sz="2200" i="1">
                              <a:latin typeface="Cambria Math" panose="02040503050406030204" pitchFamily="18" charset="0"/>
                            </a:rPr>
                            <m:t>𝑃𝑃</m:t>
                          </m:r>
                          <m:d>
                            <m:dPr>
                              <m:ctrlPr>
                                <a:rPr lang="en-US" sz="2200" i="1">
                                  <a:latin typeface="Cambria Math" panose="02040503050406030204" pitchFamily="18" charset="0"/>
                                </a:rPr>
                              </m:ctrlPr>
                            </m:dPr>
                            <m:e>
                              <m:r>
                                <a:rPr lang="en-US" sz="2200" i="1">
                                  <a:latin typeface="Cambria Math" panose="02040503050406030204" pitchFamily="18" charset="0"/>
                                </a:rPr>
                                <m:t>𝑊</m:t>
                              </m:r>
                            </m:e>
                          </m:d>
                          <m:r>
                            <a:rPr lang="en-US" sz="2200" i="1">
                              <a:latin typeface="Cambria Math" panose="02040503050406030204" pitchFamily="18" charset="0"/>
                            </a:rPr>
                            <m:t>&amp;=</m:t>
                          </m:r>
                          <m:r>
                            <a:rPr lang="en-US" sz="2200" i="1">
                              <a:latin typeface="Cambria Math" panose="02040503050406030204" pitchFamily="18" charset="0"/>
                            </a:rPr>
                            <m:t>𝑃</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𝑁</m:t>
                                      </m:r>
                                    </m:sub>
                                  </m:sSub>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d>
                                </m:e>
                                <m:sup>
                                  <m:r>
                                    <a:rPr lang="en-US" sz="2200" i="1">
                                      <a:latin typeface="Cambria Math" panose="02040503050406030204" pitchFamily="18" charset="0"/>
                                    </a:rPr>
                                    <m:t>𝑁</m:t>
                                  </m:r>
                                </m:sup>
                              </m:sSup>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sup>
                              <m:r>
                                <a:rPr lang="en-US" sz="2200" i="1">
                                  <a:latin typeface="Cambria Math" panose="02040503050406030204" pitchFamily="18" charset="0"/>
                                </a:rPr>
                                <m:t>−1</m:t>
                              </m:r>
                            </m:sup>
                          </m:sSup>
                        </m:e>
                        <m:e>
                          <m:r>
                            <a:rPr lang="en-US" sz="2200" i="1">
                              <a:latin typeface="Cambria Math" panose="02040503050406030204" pitchFamily="18" charset="0"/>
                            </a:rPr>
                            <m:t>&amp;=10</m:t>
                          </m:r>
                        </m:e>
                      </m:eqArr>
                    </m:oMath>
                  </m:oMathPara>
                </a14:m>
                <a:endParaRPr lang="en-US" sz="2200" dirty="0"/>
              </a:p>
            </p:txBody>
          </p:sp>
        </mc:Choice>
        <mc:Fallback xmlns="">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2829019" y="3377712"/>
                <a:ext cx="3702410" cy="2464329"/>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extLst>
              <p:ext uri="{D42A27DB-BD31-4B8C-83A1-F6EECF244321}">
                <p14:modId xmlns:p14="http://schemas.microsoft.com/office/powerpoint/2010/main" val="834790914"/>
              </p:ext>
            </p:extLst>
          </p:nvPr>
        </p:nvGraphicFramePr>
        <p:xfrm>
          <a:off x="1552823" y="3505200"/>
          <a:ext cx="8048376" cy="2065020"/>
        </p:xfrm>
        <a:graphic>
          <a:graphicData uri="http://schemas.openxmlformats.org/drawingml/2006/table">
            <a:tbl>
              <a:tblPr firstRow="1" bandRow="1">
                <a:tableStyleId>{5C22544A-7EE6-4342-B048-85BDC9FD1C3A}</a:tableStyleId>
              </a:tblPr>
              <a:tblGrid>
                <a:gridCol w="2012094">
                  <a:extLst>
                    <a:ext uri="{9D8B030D-6E8A-4147-A177-3AD203B41FA5}">
                      <a16:colId xmlns:a16="http://schemas.microsoft.com/office/drawing/2014/main" val="20000"/>
                    </a:ext>
                  </a:extLst>
                </a:gridCol>
                <a:gridCol w="2012094">
                  <a:extLst>
                    <a:ext uri="{9D8B030D-6E8A-4147-A177-3AD203B41FA5}">
                      <a16:colId xmlns:a16="http://schemas.microsoft.com/office/drawing/2014/main" val="20001"/>
                    </a:ext>
                  </a:extLst>
                </a:gridCol>
                <a:gridCol w="2012094">
                  <a:extLst>
                    <a:ext uri="{9D8B030D-6E8A-4147-A177-3AD203B41FA5}">
                      <a16:colId xmlns:a16="http://schemas.microsoft.com/office/drawing/2014/main" val="20002"/>
                    </a:ext>
                  </a:extLst>
                </a:gridCol>
                <a:gridCol w="2012094">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552823" y="1221184"/>
            <a:ext cx="8209299" cy="430887"/>
          </a:xfrm>
          <a:prstGeom prst="rect">
            <a:avLst/>
          </a:prstGeom>
        </p:spPr>
        <p:txBody>
          <a:bodyPr wrap="none">
            <a:spAutoFit/>
          </a:bodyPr>
          <a:lstStyle/>
          <a:p>
            <a:r>
              <a:rPr lang="en-US" sz="2200" b="1" dirty="0">
                <a:cs typeface="Calibri"/>
              </a:rPr>
              <a:t>Minimizing perplexity is the same as maximizing probability</a:t>
            </a:r>
          </a:p>
        </p:txBody>
      </p:sp>
    </p:spTree>
    <p:extLst>
      <p:ext uri="{BB962C8B-B14F-4D97-AF65-F5344CB8AC3E}">
        <p14:creationId xmlns:p14="http://schemas.microsoft.com/office/powerpoint/2010/main" val="656713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br>
              <a:rPr lang="en-US" dirty="0"/>
            </a:br>
            <a:r>
              <a:rPr lang="en-US" dirty="0"/>
              <a:t>Generation</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Tree>
    <p:extLst>
      <p:ext uri="{BB962C8B-B14F-4D97-AF65-F5344CB8AC3E}">
        <p14:creationId xmlns:p14="http://schemas.microsoft.com/office/powerpoint/2010/main" val="3428979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Sampling from the distribution</a:t>
            </a:r>
          </a:p>
        </p:txBody>
      </p:sp>
      <p:sp>
        <p:nvSpPr>
          <p:cNvPr id="96259" name="Rectangle 3"/>
          <p:cNvSpPr>
            <a:spLocks noGrp="1" noChangeArrowheads="1"/>
          </p:cNvSpPr>
          <p:nvPr>
            <p:ph sz="quarter" idx="1"/>
          </p:nvPr>
        </p:nvSpPr>
        <p:spPr>
          <a:xfrm>
            <a:off x="399673" y="2209799"/>
            <a:ext cx="5162927" cy="3652157"/>
          </a:xfrm>
        </p:spPr>
        <p:txBody>
          <a:bodyPr>
            <a:normAutofit/>
          </a:bodyPr>
          <a:lstStyle/>
          <a:p>
            <a:pPr eaLnBrk="1" hangingPunct="1"/>
            <a:r>
              <a:rPr lang="en-US" sz="2500" dirty="0">
                <a:latin typeface="Calibri" charset="0"/>
              </a:rPr>
              <a:t>Choose a random bigram (&lt;s&gt;, w) according to its probability</a:t>
            </a:r>
          </a:p>
          <a:p>
            <a:pPr eaLnBrk="1" hangingPunct="1"/>
            <a:r>
              <a:rPr lang="en-US" sz="2500" dirty="0">
                <a:latin typeface="Calibri" charset="0"/>
              </a:rPr>
              <a:t>Now choose a random bigram (w, x) according to its probability</a:t>
            </a:r>
          </a:p>
          <a:p>
            <a:pPr eaLnBrk="1" hangingPunct="1"/>
            <a:r>
              <a:rPr lang="en-US" sz="2500" dirty="0">
                <a:latin typeface="Calibri" charset="0"/>
              </a:rPr>
              <a:t>And so on until we choose &lt;/s&gt;</a:t>
            </a:r>
          </a:p>
          <a:p>
            <a:pPr eaLnBrk="1" hangingPunct="1">
              <a:lnSpc>
                <a:spcPct val="90000"/>
              </a:lnSpc>
            </a:pPr>
            <a:r>
              <a:rPr lang="en-US" sz="2500" dirty="0">
                <a:latin typeface="Calibri" charset="0"/>
              </a:rPr>
              <a:t>Then string the words together</a:t>
            </a:r>
            <a:endParaRPr lang="en-US" sz="2500" dirty="0">
              <a:solidFill>
                <a:srgbClr val="A50021"/>
              </a:solidFill>
              <a:latin typeface="Calibri" charset="0"/>
            </a:endParaRPr>
          </a:p>
        </p:txBody>
      </p:sp>
      <p:sp>
        <p:nvSpPr>
          <p:cNvPr id="4" name="Rectangle 3"/>
          <p:cNvSpPr txBox="1">
            <a:spLocks noChangeArrowheads="1"/>
          </p:cNvSpPr>
          <p:nvPr/>
        </p:nvSpPr>
        <p:spPr bwMode="auto">
          <a:xfrm>
            <a:off x="5562600" y="2362200"/>
            <a:ext cx="5257800" cy="33337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2)">
            <a:hlinkClick r:id="" action="ppaction://media"/>
            <a:extLst>
              <a:ext uri="{FF2B5EF4-FFF2-40B4-BE49-F238E27FC236}">
                <a16:creationId xmlns:a16="http://schemas.microsoft.com/office/drawing/2014/main" id="{34CFB3F9-3E93-C879-E254-80EE6EF674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169" y="68263"/>
            <a:ext cx="9513111" cy="6350000"/>
          </a:xfrm>
          <a:prstGeom prst="rect">
            <a:avLst/>
          </a:prstGeom>
          <a:noFill/>
          <a:ln>
            <a:noFill/>
          </a:ln>
        </p:spPr>
      </p:pic>
    </p:spTree>
    <p:extLst>
      <p:ext uri="{BB962C8B-B14F-4D97-AF65-F5344CB8AC3E}">
        <p14:creationId xmlns:p14="http://schemas.microsoft.com/office/powerpoint/2010/main" val="2934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Approximating Shakespeare</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3" name="Picture 2">
            <a:extLst>
              <a:ext uri="{FF2B5EF4-FFF2-40B4-BE49-F238E27FC236}">
                <a16:creationId xmlns:a16="http://schemas.microsoft.com/office/drawing/2014/main" id="{E1C74379-AEF1-0B17-9883-254D63195424}"/>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738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Approximating Shakespeare</a:t>
            </a:r>
          </a:p>
        </p:txBody>
      </p:sp>
      <p:sp>
        <p:nvSpPr>
          <p:cNvPr id="98307" name="Content Placeholder 7"/>
          <p:cNvSpPr>
            <a:spLocks noGrp="1"/>
          </p:cNvSpPr>
          <p:nvPr>
            <p:ph sz="quarter" idx="4294967295"/>
          </p:nvPr>
        </p:nvSpPr>
        <p:spPr>
          <a:xfrm>
            <a:off x="0" y="1347788"/>
            <a:ext cx="10515600" cy="4794250"/>
          </a:xfrm>
        </p:spPr>
        <p:txBody>
          <a:bodyPr/>
          <a:lstStyle/>
          <a:p>
            <a:pPr marL="0" indent="0"/>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72344" y="1828801"/>
            <a:ext cx="10144980" cy="4098470"/>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r>
              <a:rPr lang="en-US" sz="3200" dirty="0">
                <a:latin typeface="Calibri" charset="0"/>
              </a:rPr>
              <a:t>N=884,647 tokens, V=29,066 types</a:t>
            </a:r>
          </a:p>
        </p:txBody>
      </p:sp>
      <p:pic>
        <p:nvPicPr>
          <p:cNvPr id="3" name="Picture 2">
            <a:extLst>
              <a:ext uri="{FF2B5EF4-FFF2-40B4-BE49-F238E27FC236}">
                <a16:creationId xmlns:a16="http://schemas.microsoft.com/office/drawing/2014/main" id="{E5DB4DC3-B042-BCD3-2168-5E82A2D55FA2}"/>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889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pPr eaLnBrk="1" hangingPunct="1"/>
            <a:r>
              <a:rPr lang="en-US" sz="3200" dirty="0">
                <a:latin typeface="Calibri" charset="0"/>
              </a:rPr>
              <a:t>N=884,647 tokens, V=29,066 types</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pic>
        <p:nvPicPr>
          <p:cNvPr id="2" name="Picture 1">
            <a:extLst>
              <a:ext uri="{FF2B5EF4-FFF2-40B4-BE49-F238E27FC236}">
                <a16:creationId xmlns:a16="http://schemas.microsoft.com/office/drawing/2014/main" id="{CDA22DB2-1185-834F-F956-9A7B23E2B1F1}"/>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883612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3227" y="2362202"/>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guess the training data of these random trigram sentences?</a:t>
            </a:r>
          </a:p>
        </p:txBody>
      </p:sp>
      <p:sp>
        <p:nvSpPr>
          <p:cNvPr id="3" name="Content Placeholder 2"/>
          <p:cNvSpPr>
            <a:spLocks noGrp="1"/>
          </p:cNvSpPr>
          <p:nvPr>
            <p:ph type="body" idx="1"/>
          </p:nvPr>
        </p:nvSpPr>
        <p:spPr/>
        <p:txBody>
          <a:bodyPr>
            <a:normAutofit/>
          </a:bodyPr>
          <a:lstStyle/>
          <a:p>
            <a:pPr marL="0" indent="0"/>
            <a:r>
              <a:rPr lang="en-US" sz="2500" dirty="0"/>
              <a:t>They also point to ninety nine point six billion dollars from two hundred four oh six three percent of the rates of interest stores as Mexico and gram Brazil on market conditions </a:t>
            </a:r>
          </a:p>
          <a:p>
            <a:pPr marL="0" indent="0"/>
            <a:endParaRPr lang="en-US" sz="2500" dirty="0"/>
          </a:p>
          <a:p>
            <a:pPr marL="0" indent="0"/>
            <a:r>
              <a:rPr lang="en-US" sz="2500" dirty="0"/>
              <a:t>This shall forbid it should be branded, if renown made it empty.</a:t>
            </a:r>
          </a:p>
          <a:p>
            <a:pPr marL="0" indent="0"/>
            <a:endParaRPr lang="en-US" sz="2500" dirty="0"/>
          </a:p>
          <a:p>
            <a:pPr marL="0" indent="0"/>
            <a:r>
              <a:rPr lang="en-US" sz="2500" dirty="0"/>
              <a:t>“You are uniformly charming!” cried he, with a smile of associating and now and then I bowed and they perceived a chaise and four to wish for. </a:t>
            </a:r>
          </a:p>
          <a:p>
            <a:pPr marL="0" indent="0"/>
            <a:endParaRPr lang="en-US" sz="2500" dirty="0"/>
          </a:p>
          <a:p>
            <a:pPr marL="0" indent="0"/>
            <a:endParaRPr lang="en-US" sz="2500" dirty="0"/>
          </a:p>
          <a:p>
            <a:pPr marL="0" indent="0"/>
            <a:endParaRPr lang="en-US" sz="2500" dirty="0"/>
          </a:p>
        </p:txBody>
      </p:sp>
      <p:sp>
        <p:nvSpPr>
          <p:cNvPr id="4" name="Slide Number Placeholder 3"/>
          <p:cNvSpPr>
            <a:spLocks noGrp="1"/>
          </p:cNvSpPr>
          <p:nvPr>
            <p:ph type="sldNum" idx="12"/>
          </p:nvPr>
        </p:nvSpPr>
        <p:spPr/>
        <p:txBody>
          <a:bodyPr/>
          <a:lstStyle/>
          <a:p>
            <a:fld id="{10F35DC5-7E65-8247-99AB-4E984F8A921E}" type="slidenum">
              <a:rPr lang="en-US" smtClean="0"/>
              <a:pPr/>
              <a:t>72</a:t>
            </a:fld>
            <a:endParaRPr lang="en-US"/>
          </a:p>
        </p:txBody>
      </p:sp>
    </p:spTree>
    <p:extLst>
      <p:ext uri="{BB962C8B-B14F-4D97-AF65-F5344CB8AC3E}">
        <p14:creationId xmlns:p14="http://schemas.microsoft.com/office/powerpoint/2010/main" val="36499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problem for </a:t>
            </a:r>
          </a:p>
          <a:p>
            <a:pPr lvl="1"/>
            <a:r>
              <a:rPr lang="en-US" sz="2800" dirty="0">
                <a:latin typeface="Calibri" charset="0"/>
              </a:rPr>
              <a:t>generalization: Zeros!</a:t>
            </a:r>
          </a:p>
          <a:p>
            <a:pPr lvl="2"/>
            <a:r>
              <a:rPr lang="en-US" sz="2800" dirty="0">
                <a:latin typeface="Calibri" charset="0"/>
              </a:rPr>
              <a:t>Things that don’t ever occur in the training set but occur in the test set</a:t>
            </a:r>
          </a:p>
        </p:txBody>
      </p:sp>
    </p:spTree>
    <p:extLst>
      <p:ext uri="{BB962C8B-B14F-4D97-AF65-F5344CB8AC3E}">
        <p14:creationId xmlns:p14="http://schemas.microsoft.com/office/powerpoint/2010/main" val="1441321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r>
              <a:rPr lang="en-US" dirty="0"/>
              <a:t>Smoothing</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Tree>
    <p:extLst>
      <p:ext uri="{BB962C8B-B14F-4D97-AF65-F5344CB8AC3E}">
        <p14:creationId xmlns:p14="http://schemas.microsoft.com/office/powerpoint/2010/main" val="1109205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a:t>
            </a:r>
          </a:p>
        </p:txBody>
      </p:sp>
      <p:sp>
        <p:nvSpPr>
          <p:cNvPr id="64514" name="Rectangle 3"/>
          <p:cNvSpPr>
            <a:spLocks noGrp="1" noChangeArrowheads="1"/>
          </p:cNvSpPr>
          <p:nvPr>
            <p:ph type="body" idx="1"/>
          </p:nvPr>
        </p:nvSpPr>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2988176" y="2079991"/>
            <a:ext cx="2438400"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3048001" y="4191000"/>
            <a:ext cx="2438400" cy="187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6248400" y="19812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5829300" y="2705100"/>
            <a:ext cx="1524000" cy="381000"/>
          </a:xfrm>
          <a:prstGeom prst="rect">
            <a:avLst/>
          </a:prstGeom>
          <a:solidFill>
            <a:schemeClr val="accent3"/>
          </a:solidFill>
          <a:ln w="9525">
            <a:solidFill>
              <a:schemeClr val="tx1"/>
            </a:solidFill>
            <a:miter lim="800000"/>
            <a:headEnd/>
            <a:tailEnd/>
          </a:ln>
        </p:spPr>
        <p:txBody>
          <a:bodyPr wrap="none" anchor="ctr"/>
          <a:lstStyle/>
          <a:p>
            <a:pPr algn="ctr"/>
            <a:r>
              <a:rPr lang="en-US"/>
              <a:t>allegations</a:t>
            </a:r>
          </a:p>
        </p:txBody>
      </p:sp>
      <p:sp>
        <p:nvSpPr>
          <p:cNvPr id="43" name="Rectangle 16"/>
          <p:cNvSpPr>
            <a:spLocks noChangeArrowheads="1"/>
          </p:cNvSpPr>
          <p:nvPr/>
        </p:nvSpPr>
        <p:spPr bwMode="auto">
          <a:xfrm rot="16200000">
            <a:off x="6515100" y="2933700"/>
            <a:ext cx="1066800" cy="381000"/>
          </a:xfrm>
          <a:prstGeom prst="rect">
            <a:avLst/>
          </a:prstGeom>
          <a:solidFill>
            <a:schemeClr val="accent3"/>
          </a:solidFill>
          <a:ln w="9525">
            <a:solidFill>
              <a:schemeClr val="tx1"/>
            </a:solidFill>
            <a:miter lim="800000"/>
            <a:headEnd/>
            <a:tailEnd/>
          </a:ln>
        </p:spPr>
        <p:txBody>
          <a:bodyPr wrap="none" anchor="ctr"/>
          <a:lstStyle/>
          <a:p>
            <a:pPr algn="ctr"/>
            <a:r>
              <a:rPr lang="en-US"/>
              <a:t>reports</a:t>
            </a:r>
          </a:p>
        </p:txBody>
      </p:sp>
      <p:sp>
        <p:nvSpPr>
          <p:cNvPr id="44" name="Rectangle 17"/>
          <p:cNvSpPr>
            <a:spLocks noChangeArrowheads="1"/>
          </p:cNvSpPr>
          <p:nvPr/>
        </p:nvSpPr>
        <p:spPr bwMode="auto">
          <a:xfrm rot="16200000">
            <a:off x="72009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a:t>claims</a:t>
            </a:r>
          </a:p>
        </p:txBody>
      </p:sp>
      <p:sp>
        <p:nvSpPr>
          <p:cNvPr id="45" name="Text Box 18"/>
          <p:cNvSpPr txBox="1">
            <a:spLocks noChangeArrowheads="1"/>
          </p:cNvSpPr>
          <p:nvPr/>
        </p:nvSpPr>
        <p:spPr bwMode="auto">
          <a:xfrm rot="16200000">
            <a:off x="7947025" y="2908886"/>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76581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8328025" y="29168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8709025" y="29168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9525000" y="2971802"/>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6248400" y="4191000"/>
            <a:ext cx="3962400" cy="167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5829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a:t>allegations</a:t>
            </a:r>
          </a:p>
        </p:txBody>
      </p:sp>
      <p:sp>
        <p:nvSpPr>
          <p:cNvPr id="52" name="Rectangle 7"/>
          <p:cNvSpPr>
            <a:spLocks noChangeArrowheads="1"/>
          </p:cNvSpPr>
          <p:nvPr/>
        </p:nvSpPr>
        <p:spPr bwMode="auto">
          <a:xfrm rot="16200000">
            <a:off x="6515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3" name="Rectangle 8"/>
          <p:cNvSpPr>
            <a:spLocks noChangeArrowheads="1"/>
          </p:cNvSpPr>
          <p:nvPr/>
        </p:nvSpPr>
        <p:spPr bwMode="auto">
          <a:xfrm rot="16200000">
            <a:off x="7200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4" name="Text Box 9"/>
          <p:cNvSpPr txBox="1">
            <a:spLocks noChangeArrowheads="1"/>
          </p:cNvSpPr>
          <p:nvPr/>
        </p:nvSpPr>
        <p:spPr bwMode="auto">
          <a:xfrm rot="16200000">
            <a:off x="787082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7658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8283575" y="5050423"/>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8740775" y="5050424"/>
            <a:ext cx="114300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9525000" y="5181602"/>
            <a:ext cx="5334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5943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a:t>allegations</a:t>
            </a:r>
          </a:p>
        </p:txBody>
      </p:sp>
      <p:sp>
        <p:nvSpPr>
          <p:cNvPr id="60" name="Rectangle 24"/>
          <p:cNvSpPr>
            <a:spLocks noChangeArrowheads="1"/>
          </p:cNvSpPr>
          <p:nvPr/>
        </p:nvSpPr>
        <p:spPr bwMode="auto">
          <a:xfrm rot="16200000">
            <a:off x="6629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a:t>reports</a:t>
            </a:r>
          </a:p>
        </p:txBody>
      </p:sp>
      <p:sp>
        <p:nvSpPr>
          <p:cNvPr id="61" name="Rectangle 25"/>
          <p:cNvSpPr>
            <a:spLocks noChangeArrowheads="1"/>
          </p:cNvSpPr>
          <p:nvPr/>
        </p:nvSpPr>
        <p:spPr bwMode="auto">
          <a:xfrm rot="16200000">
            <a:off x="7277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7734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8382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8839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9296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type="body" idx="1"/>
          </p:nvPr>
        </p:nvSpPr>
        <p:spPr/>
        <p:txBody>
          <a:bodyPr>
            <a:normAutofit/>
          </a:bodyPr>
          <a:lstStyle/>
          <a:p>
            <a:pPr marL="0" indent="0"/>
            <a:r>
              <a:rPr lang="en-US" sz="2800" dirty="0">
                <a:latin typeface="Calibri" charset="0"/>
              </a:rPr>
              <a:t>Also called Laplace smoothing</a:t>
            </a:r>
          </a:p>
          <a:p>
            <a:pPr marL="0" indent="0"/>
            <a:r>
              <a:rPr lang="en-US" sz="2800" dirty="0">
                <a:latin typeface="Calibri" charset="0"/>
              </a:rPr>
              <a:t>Pretend we saw each word one more time than we did</a:t>
            </a:r>
          </a:p>
          <a:p>
            <a:pPr marL="0" indent="0"/>
            <a:r>
              <a:rPr lang="en-US" sz="2800" dirty="0">
                <a:latin typeface="Calibri" charset="0"/>
              </a:rPr>
              <a:t>Just add one to all the counts!</a:t>
            </a:r>
          </a:p>
          <a:p>
            <a:pPr marL="0" indent="0"/>
            <a:endParaRPr lang="en-US" sz="2800" dirty="0">
              <a:latin typeface="Calibri" charset="0"/>
            </a:endParaRPr>
          </a:p>
          <a:p>
            <a:pPr marL="0" indent="0"/>
            <a:r>
              <a:rPr lang="en-US" sz="2800" dirty="0">
                <a:latin typeface="Calibri" charset="0"/>
              </a:rPr>
              <a:t>MLE estimate:</a:t>
            </a:r>
          </a:p>
          <a:p>
            <a:pPr marL="0" indent="0"/>
            <a:endParaRPr lang="en-US" sz="2800" dirty="0">
              <a:latin typeface="Calibri" charset="0"/>
            </a:endParaRPr>
          </a:p>
          <a:p>
            <a:pPr marL="0" indent="0"/>
            <a:r>
              <a:rPr lang="en-US" sz="2800" dirty="0">
                <a:latin typeface="Calibri" charset="0"/>
              </a:rPr>
              <a:t>Add-1 estimate:</a:t>
            </a:r>
          </a:p>
          <a:p>
            <a:pPr marL="0" indent="0"/>
            <a:endParaRPr lang="en-US" sz="2800" dirty="0">
              <a:latin typeface="Calibri"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02128DE-498C-46E8-8DC7-5DC047C74410}"/>
                  </a:ext>
                </a:extLst>
              </p:cNvPr>
              <p:cNvSpPr txBox="1"/>
              <p:nvPr/>
            </p:nvSpPr>
            <p:spPr>
              <a:xfrm>
                <a:off x="6301802"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xmlns="">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01802" y="3863756"/>
                <a:ext cx="3358483" cy="684546"/>
              </a:xfrm>
              <a:prstGeom prst="rect">
                <a:avLst/>
              </a:prstGeom>
              <a:blipFill>
                <a:blip r:embed="rId3"/>
                <a:stretch>
                  <a:fillRect l="-1509"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6C3CD1-FCF2-4C5D-B006-107DC6F68C81}"/>
                  </a:ext>
                </a:extLst>
              </p:cNvPr>
              <p:cNvSpPr txBox="1"/>
              <p:nvPr/>
            </p:nvSpPr>
            <p:spPr>
              <a:xfrm>
                <a:off x="6096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xmlns="">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4806730"/>
                <a:ext cx="4045146" cy="681790"/>
              </a:xfrm>
              <a:prstGeom prst="rect">
                <a:avLst/>
              </a:prstGeom>
              <a:blipFill>
                <a:blip r:embed="rId4"/>
                <a:stretch>
                  <a:fillRect l="-1254" r="-940"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1828800" y="2133600"/>
            <a:ext cx="8534400" cy="3657600"/>
          </a:xfrm>
        </p:spPr>
        <p:txBody>
          <a:bodyPr>
            <a:normAutofit lnSpcReduction="10000"/>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4531</TotalTime>
  <Words>5692</Words>
  <Application>Microsoft Macintosh PowerPoint</Application>
  <PresentationFormat>Widescreen</PresentationFormat>
  <Paragraphs>987</Paragraphs>
  <Slides>79</Slides>
  <Notes>69</Notes>
  <HiddenSlides>4</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Arial</vt:lpstr>
      <vt:lpstr>Courier</vt:lpstr>
      <vt:lpstr>Helvetica</vt:lpstr>
      <vt:lpstr>Open Sans SemiBold</vt:lpstr>
      <vt:lpstr>Noto Sans Symbols</vt:lpstr>
      <vt:lpstr>KaTeX_Math</vt:lpstr>
      <vt:lpstr>KaTeX_Main</vt:lpstr>
      <vt:lpstr>Times</vt:lpstr>
      <vt:lpstr>Open Sans</vt:lpstr>
      <vt:lpstr>Cambria Math</vt:lpstr>
      <vt:lpstr>Calibri</vt:lpstr>
      <vt:lpstr>Wingdings</vt:lpstr>
      <vt:lpstr>Söhne</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Historical Notes</vt:lpstr>
      <vt:lpstr>Language Modeling</vt:lpstr>
      <vt:lpstr>Joint probability of words in sentence</vt:lpstr>
      <vt:lpstr>How to estimate these probabilities</vt:lpstr>
      <vt:lpstr>Simplifying Assumption = Markov Assumption</vt:lpstr>
      <vt:lpstr>N-gram models use limited history</vt:lpstr>
      <vt:lpstr>Estimating bigram probabilities</vt:lpstr>
      <vt:lpstr>A Worked Example</vt:lpstr>
      <vt:lpstr>N-gram models use limited history</vt:lpstr>
      <vt:lpstr>N-gram models use limited history</vt:lpstr>
      <vt:lpstr>N-gram models versus long distance dependencies </vt:lpstr>
      <vt:lpstr>Problems for MLE</vt:lpstr>
      <vt:lpstr>Problems for MLE</vt:lpstr>
      <vt:lpstr>Practical Issues</vt:lpstr>
      <vt:lpstr>Google N-Gram Release, August 2006</vt:lpstr>
      <vt:lpstr>Google N-Gram Release</vt:lpstr>
      <vt:lpstr>Google Book N-Grams</vt:lpstr>
      <vt:lpstr>Evaluation and Perplexity</vt:lpstr>
      <vt:lpstr>Evaluation: How Good is Our Model</vt:lpstr>
      <vt:lpstr>Training on the Test Set</vt:lpstr>
      <vt:lpstr>Extrinsic Evaluation of Language Models</vt:lpstr>
      <vt:lpstr>Difficulty of extrinsic (task-based) evaluation of LMs</vt:lpstr>
      <vt:lpstr>Intuition of Perplexity</vt:lpstr>
      <vt:lpstr>Intuition of Perplexity</vt:lpstr>
      <vt:lpstr>Intuition of Perplexity</vt:lpstr>
      <vt:lpstr>Intuition of Perplexity</vt:lpstr>
      <vt:lpstr>Perplexity</vt:lpstr>
      <vt:lpstr>Perplexity as branching factor</vt:lpstr>
      <vt:lpstr>Perplexity as branching factor</vt:lpstr>
      <vt:lpstr>Lower perplexity = better model</vt:lpstr>
      <vt:lpstr> Generation</vt:lpstr>
      <vt:lpstr>Sampling from the distribution</vt:lpstr>
      <vt:lpstr>PowerPoint Presentation</vt:lpstr>
      <vt:lpstr>Approximating Shakespeare</vt:lpstr>
      <vt:lpstr>Approximating Shakespeare</vt:lpstr>
      <vt:lpstr>Shakespeare as corpus</vt:lpstr>
      <vt:lpstr>Shakespeare as corpus</vt:lpstr>
      <vt:lpstr>The wall street journal is not shakespeare (no offense)</vt:lpstr>
      <vt:lpstr>Can you guess the training data of these random trigram sentences?</vt:lpstr>
      <vt:lpstr>The perils of overfitting</vt:lpstr>
      <vt:lpstr>Smoothing</vt:lpstr>
      <vt:lpstr>Zero probability bigrams</vt:lpstr>
      <vt:lpstr>The intuition of smoothing</vt:lpstr>
      <vt:lpstr>Add-one estimation</vt:lpstr>
      <vt:lpstr>Maximum Likelihood Estimates</vt:lpstr>
      <vt:lpstr>Add-1 estimation is a blunt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57</cp:revision>
  <dcterms:created xsi:type="dcterms:W3CDTF">2020-10-29T12:45:45Z</dcterms:created>
  <dcterms:modified xsi:type="dcterms:W3CDTF">2023-12-07T13:59:31Z</dcterms:modified>
</cp:coreProperties>
</file>